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drawings/drawing2.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drawings/drawing3.xml" ContentType="application/vnd.openxmlformats-officedocument.drawingml.chartshapes+xml"/>
  <Override PartName="/ppt/drawings/drawing4.xml" ContentType="application/vnd.openxmlformats-officedocument.drawingml.chartshapes+xml"/>
  <Override PartName="/ppt/drawings/drawing5.xml" ContentType="application/vnd.openxmlformats-officedocument.drawingml.chartshapes+xml"/>
  <Override PartName="/ppt/drawings/drawing6.xml" ContentType="application/vnd.openxmlformats-officedocument.drawingml.chartshapes+xml"/>
  <Override PartName="/ppt/drawings/drawing7.xml" ContentType="application/vnd.openxmlformats-officedocument.drawingml.chartshapes+xml"/>
  <Override PartName="/ppt/drawings/drawing8.xml" ContentType="application/vnd.openxmlformats-officedocument.drawingml.chartshapes+xml"/>
  <Override PartName="/ppt/drawings/drawing9.xml" ContentType="application/vnd.openxmlformats-officedocument.drawingml.chartshapes+xml"/>
  <Override PartName="/ppt/drawings/drawing1.xml" ContentType="application/vnd.openxmlformats-officedocument.drawingml.chartshapes+xml"/>
  <Override PartName="/ppt/slideMasters/slideMaster1.xml" ContentType="application/vnd.openxmlformats-officedocument.presentationml.slideMaster+xml"/>
  <Override PartName="/ppt/notesSlides/notesSlide3.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4.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2.xml" ContentType="application/vnd.ms-office.chartstyle+xml"/>
  <Override PartName="/ppt/charts/style17.xml" ContentType="application/vnd.ms-office.chartstyle+xml"/>
  <Override PartName="/ppt/charts/colors17.xml" ContentType="application/vnd.ms-office.chartcolorstyle+xml"/>
  <Override PartName="/ppt/theme/themeOverride1.xml" ContentType="application/vnd.openxmlformats-officedocument.themeOverride+xml"/>
  <Override PartName="/ppt/notesMasters/notesMaster1.xml" ContentType="application/vnd.openxmlformats-officedocument.presentationml.notesMaster+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theme/themeOverride2.xml" ContentType="application/vnd.openxmlformats-officedocument.themeOverride+xml"/>
  <Override PartName="/ppt/theme/theme1.xml" ContentType="application/vnd.openxmlformats-officedocument.theme+xml"/>
  <Override PartName="/ppt/charts/colors12.xml" ContentType="application/vnd.ms-office.chartcolorstyle+xml"/>
  <Override PartName="/ppt/charts/style13.xml" ContentType="application/vnd.ms-office.chartstyle+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13.xml" ContentType="application/vnd.openxmlformats-officedocument.drawingml.chart+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79" r:id="rId3"/>
    <p:sldId id="285" r:id="rId4"/>
    <p:sldId id="284" r:id="rId5"/>
    <p:sldId id="258" r:id="rId6"/>
    <p:sldId id="276" r:id="rId7"/>
    <p:sldId id="338" r:id="rId8"/>
    <p:sldId id="361" r:id="rId9"/>
    <p:sldId id="275" r:id="rId10"/>
    <p:sldId id="298" r:id="rId11"/>
    <p:sldId id="341" r:id="rId12"/>
    <p:sldId id="340" r:id="rId13"/>
    <p:sldId id="293" r:id="rId14"/>
    <p:sldId id="342" r:id="rId15"/>
    <p:sldId id="343" r:id="rId16"/>
    <p:sldId id="345" r:id="rId17"/>
    <p:sldId id="346" r:id="rId18"/>
    <p:sldId id="348" r:id="rId19"/>
    <p:sldId id="349" r:id="rId20"/>
    <p:sldId id="350" r:id="rId21"/>
    <p:sldId id="351" r:id="rId22"/>
    <p:sldId id="352" r:id="rId23"/>
    <p:sldId id="353" r:id="rId24"/>
    <p:sldId id="362" r:id="rId25"/>
    <p:sldId id="355" r:id="rId26"/>
    <p:sldId id="356" r:id="rId27"/>
    <p:sldId id="357" r:id="rId28"/>
    <p:sldId id="358" r:id="rId29"/>
    <p:sldId id="359" r:id="rId30"/>
    <p:sldId id="360" r:id="rId31"/>
    <p:sldId id="271" r:id="rId32"/>
    <p:sldId id="263" r:id="rId33"/>
    <p:sldId id="278" r:id="rId34"/>
    <p:sldId id="339" r:id="rId35"/>
    <p:sldId id="290" r:id="rId36"/>
    <p:sldId id="257" r:id="rId37"/>
    <p:sldId id="287"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86" autoAdjust="0"/>
    <p:restoredTop sz="92926" autoAdjust="0"/>
  </p:normalViewPr>
  <p:slideViewPr>
    <p:cSldViewPr snapToGrid="0">
      <p:cViewPr varScale="1">
        <p:scale>
          <a:sx n="104" d="100"/>
          <a:sy n="104" d="100"/>
        </p:scale>
        <p:origin x="58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chartUserShapes" Target="../drawings/drawing6.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chartUserShapes" Target="../drawings/drawing7.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chartUserShapes" Target="../drawings/drawing8.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 Id="rId4" Type="http://schemas.openxmlformats.org/officeDocument/2006/relationships/chartUserShapes" Target="../drawings/drawing9.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7.xml"/><Relationship Id="rId1" Type="http://schemas.microsoft.com/office/2011/relationships/chartStyle" Target="style17.xml"/><Relationship Id="rId4"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8.xml"/><Relationship Id="rId1" Type="http://schemas.microsoft.com/office/2011/relationships/chartStyle" Target="style18.xml"/><Relationship Id="rId4" Type="http://schemas.openxmlformats.org/officeDocument/2006/relationships/package" Target="../embeddings/Microsoft_Excel_Worksheet17.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2.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3.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chartUserShapes" Target="../drawings/drawing4.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chartUserShapes" Target="../drawings/drawing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0586160149915345"/>
          <c:y val="0"/>
          <c:w val="0.60346082185327898"/>
          <c:h val="0.84533813500278021"/>
        </c:manualLayout>
      </c:layout>
      <c:pieChart>
        <c:varyColors val="1"/>
        <c:ser>
          <c:idx val="0"/>
          <c:order val="0"/>
          <c:tx>
            <c:strRef>
              <c:f>Sheet1!$B$1</c:f>
              <c:strCache>
                <c:ptCount val="1"/>
                <c:pt idx="0">
                  <c:v>Nasis 2022</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B16-4F47-B87A-6E31FF4C296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2-6B16-4F47-B87A-6E31FF4C296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3-6B16-4F47-B87A-6E31FF4C296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4-6B16-4F47-B87A-6E31FF4C2961}"/>
              </c:ext>
            </c:extLst>
          </c:dPt>
          <c:dLbls>
            <c:dLbl>
              <c:idx val="0"/>
              <c:layout>
                <c:manualLayout>
                  <c:x val="-8.4488039068376392E-3"/>
                  <c:y val="4.6559403701991686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B16-4F47-B87A-6E31FF4C2961}"/>
                </c:ext>
              </c:extLst>
            </c:dLbl>
            <c:dLbl>
              <c:idx val="3"/>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4-6B16-4F47-B87A-6E31FF4C2961}"/>
                </c:ext>
              </c:extLst>
            </c:dLbl>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Interviewer</c:v>
                </c:pt>
                <c:pt idx="1">
                  <c:v>Mail</c:v>
                </c:pt>
                <c:pt idx="2">
                  <c:v>Web (Computer)</c:v>
                </c:pt>
                <c:pt idx="3">
                  <c:v>Web (Mobile)</c:v>
                </c:pt>
              </c:strCache>
            </c:strRef>
          </c:cat>
          <c:val>
            <c:numRef>
              <c:f>Sheet1!$B$2:$B$5</c:f>
              <c:numCache>
                <c:formatCode>General</c:formatCode>
                <c:ptCount val="4"/>
                <c:pt idx="0">
                  <c:v>2.1</c:v>
                </c:pt>
                <c:pt idx="1">
                  <c:v>45.4</c:v>
                </c:pt>
                <c:pt idx="2">
                  <c:v>35.200000000000003</c:v>
                </c:pt>
                <c:pt idx="3">
                  <c:v>17.3</c:v>
                </c:pt>
              </c:numCache>
            </c:numRef>
          </c:val>
          <c:extLst>
            <c:ext xmlns:c16="http://schemas.microsoft.com/office/drawing/2014/chart" uri="{C3380CC4-5D6E-409C-BE32-E72D297353CC}">
              <c16:uniqueId val="{00000000-6B16-4F47-B87A-6E31FF4C2961}"/>
            </c:ext>
          </c:extLst>
        </c:ser>
        <c:dLbls>
          <c:dLblPos val="ctr"/>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Own smartphone</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Interviewer Pref</c:v>
                </c:pt>
                <c:pt idx="1">
                  <c:v>Mail Pref</c:v>
                </c:pt>
                <c:pt idx="2">
                  <c:v>Web Pref</c:v>
                </c:pt>
                <c:pt idx="3">
                  <c:v>Computer Web Pref</c:v>
                </c:pt>
                <c:pt idx="4">
                  <c:v>Mobile Web Pref</c:v>
                </c:pt>
              </c:strCache>
            </c:strRef>
          </c:cat>
          <c:val>
            <c:numRef>
              <c:f>Sheet1!$B$2:$B$6</c:f>
              <c:numCache>
                <c:formatCode>0.000</c:formatCode>
                <c:ptCount val="5"/>
                <c:pt idx="0">
                  <c:v>-3.0800500000000001E-2</c:v>
                </c:pt>
                <c:pt idx="1">
                  <c:v>-0.2219141</c:v>
                </c:pt>
                <c:pt idx="2">
                  <c:v>0.25271460000000001</c:v>
                </c:pt>
                <c:pt idx="3">
                  <c:v>0.1840678</c:v>
                </c:pt>
                <c:pt idx="4">
                  <c:v>6.5942799999999996E-2</c:v>
                </c:pt>
              </c:numCache>
            </c:numRef>
          </c:val>
          <c:extLst>
            <c:ext xmlns:c16="http://schemas.microsoft.com/office/drawing/2014/chart" uri="{C3380CC4-5D6E-409C-BE32-E72D297353CC}">
              <c16:uniqueId val="{00000000-D5CC-4CCF-AECA-64435FAC9662}"/>
            </c:ext>
          </c:extLst>
        </c:ser>
        <c:ser>
          <c:idx val="1"/>
          <c:order val="1"/>
          <c:tx>
            <c:strRef>
              <c:f>Sheet1!$C$1</c:f>
              <c:strCache>
                <c:ptCount val="1"/>
                <c:pt idx="0">
                  <c:v>Landline at home</c:v>
                </c:pt>
              </c:strCache>
            </c:strRef>
          </c:tx>
          <c:spPr>
            <a:solidFill>
              <a:schemeClr val="accent2"/>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Interviewer Pref</c:v>
                </c:pt>
                <c:pt idx="1">
                  <c:v>Mail Pref</c:v>
                </c:pt>
                <c:pt idx="2">
                  <c:v>Web Pref</c:v>
                </c:pt>
                <c:pt idx="3">
                  <c:v>Computer Web Pref</c:v>
                </c:pt>
                <c:pt idx="4">
                  <c:v>Mobile Web Pref</c:v>
                </c:pt>
              </c:strCache>
            </c:strRef>
          </c:cat>
          <c:val>
            <c:numRef>
              <c:f>Sheet1!$C$2:$C$6</c:f>
              <c:numCache>
                <c:formatCode>0.000</c:formatCode>
                <c:ptCount val="5"/>
                <c:pt idx="0">
                  <c:v>-1.64102E-2</c:v>
                </c:pt>
                <c:pt idx="1">
                  <c:v>4.4324799999999998E-2</c:v>
                </c:pt>
                <c:pt idx="2">
                  <c:v>-2.7914600000000001E-2</c:v>
                </c:pt>
                <c:pt idx="3">
                  <c:v>1.4848200000000001E-2</c:v>
                </c:pt>
                <c:pt idx="4">
                  <c:v>-4.4476000000000002E-2</c:v>
                </c:pt>
              </c:numCache>
            </c:numRef>
          </c:val>
          <c:extLst>
            <c:ext xmlns:c16="http://schemas.microsoft.com/office/drawing/2014/chart" uri="{C3380CC4-5D6E-409C-BE32-E72D297353CC}">
              <c16:uniqueId val="{00000000-D4FE-4D36-874C-4D1071147E02}"/>
            </c:ext>
          </c:extLst>
        </c:ser>
        <c:dLbls>
          <c:dLblPos val="outEnd"/>
          <c:showLegendKey val="0"/>
          <c:showVal val="1"/>
          <c:showCatName val="0"/>
          <c:showSerName val="0"/>
          <c:showPercent val="0"/>
          <c:showBubbleSize val="0"/>
        </c:dLbls>
        <c:gapWidth val="219"/>
        <c:overlap val="-27"/>
        <c:axId val="1246508863"/>
        <c:axId val="1246501183"/>
      </c:barChart>
      <c:catAx>
        <c:axId val="1246508863"/>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46501183"/>
        <c:crosses val="autoZero"/>
        <c:auto val="1"/>
        <c:lblAlgn val="ctr"/>
        <c:lblOffset val="100"/>
        <c:noMultiLvlLbl val="0"/>
      </c:catAx>
      <c:valAx>
        <c:axId val="1246501183"/>
        <c:scaling>
          <c:orientation val="minMax"/>
          <c:max val="0.35000000000000003"/>
          <c:min val="-0.35000000000000003"/>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dirty="0"/>
                  <a:t>Average Marginal Effect</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465088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userShapes r:id="rId4"/>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Purchasing food online</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Interviewer Pref</c:v>
                </c:pt>
                <c:pt idx="1">
                  <c:v>Mail Pref</c:v>
                </c:pt>
                <c:pt idx="2">
                  <c:v>Web Pref</c:v>
                </c:pt>
                <c:pt idx="3">
                  <c:v>Computer Web Pref</c:v>
                </c:pt>
                <c:pt idx="4">
                  <c:v>Mobile Web Pref</c:v>
                </c:pt>
              </c:strCache>
            </c:strRef>
          </c:cat>
          <c:val>
            <c:numRef>
              <c:f>Sheet1!$B$2:$B$6</c:f>
              <c:numCache>
                <c:formatCode>0.000</c:formatCode>
                <c:ptCount val="5"/>
                <c:pt idx="0">
                  <c:v>-2.8570000000000002E-3</c:v>
                </c:pt>
                <c:pt idx="1">
                  <c:v>4.1240699999999998E-2</c:v>
                </c:pt>
                <c:pt idx="2">
                  <c:v>-3.8383800000000003E-2</c:v>
                </c:pt>
                <c:pt idx="3">
                  <c:v>-3.2503700000000003E-2</c:v>
                </c:pt>
                <c:pt idx="4">
                  <c:v>-4.7540999999999998E-3</c:v>
                </c:pt>
              </c:numCache>
            </c:numRef>
          </c:val>
          <c:extLst>
            <c:ext xmlns:c16="http://schemas.microsoft.com/office/drawing/2014/chart" uri="{C3380CC4-5D6E-409C-BE32-E72D297353CC}">
              <c16:uniqueId val="{00000000-D5CC-4CCF-AECA-64435FAC9662}"/>
            </c:ext>
          </c:extLst>
        </c:ser>
        <c:ser>
          <c:idx val="1"/>
          <c:order val="1"/>
          <c:tx>
            <c:strRef>
              <c:f>Sheet1!$C$1</c:f>
              <c:strCache>
                <c:ptCount val="1"/>
                <c:pt idx="0">
                  <c:v>Purchases other than food</c:v>
                </c:pt>
              </c:strCache>
            </c:strRef>
          </c:tx>
          <c:spPr>
            <a:solidFill>
              <a:schemeClr val="accent2"/>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Interviewer Pref</c:v>
                </c:pt>
                <c:pt idx="1">
                  <c:v>Mail Pref</c:v>
                </c:pt>
                <c:pt idx="2">
                  <c:v>Web Pref</c:v>
                </c:pt>
                <c:pt idx="3">
                  <c:v>Computer Web Pref</c:v>
                </c:pt>
                <c:pt idx="4">
                  <c:v>Mobile Web Pref</c:v>
                </c:pt>
              </c:strCache>
            </c:strRef>
          </c:cat>
          <c:val>
            <c:numRef>
              <c:f>Sheet1!$C$2:$C$6</c:f>
              <c:numCache>
                <c:formatCode>0.000</c:formatCode>
                <c:ptCount val="5"/>
                <c:pt idx="0">
                  <c:v>1.6750399999999999E-2</c:v>
                </c:pt>
                <c:pt idx="1">
                  <c:v>-0.33073259999999999</c:v>
                </c:pt>
                <c:pt idx="2">
                  <c:v>0.31398219999999999</c:v>
                </c:pt>
                <c:pt idx="3">
                  <c:v>0.24728330000000001</c:v>
                </c:pt>
                <c:pt idx="4">
                  <c:v>5.82704E-2</c:v>
                </c:pt>
              </c:numCache>
            </c:numRef>
          </c:val>
          <c:extLst>
            <c:ext xmlns:c16="http://schemas.microsoft.com/office/drawing/2014/chart" uri="{C3380CC4-5D6E-409C-BE32-E72D297353CC}">
              <c16:uniqueId val="{00000000-D4FE-4D36-874C-4D1071147E02}"/>
            </c:ext>
          </c:extLst>
        </c:ser>
        <c:dLbls>
          <c:dLblPos val="outEnd"/>
          <c:showLegendKey val="0"/>
          <c:showVal val="1"/>
          <c:showCatName val="0"/>
          <c:showSerName val="0"/>
          <c:showPercent val="0"/>
          <c:showBubbleSize val="0"/>
        </c:dLbls>
        <c:gapWidth val="219"/>
        <c:overlap val="-27"/>
        <c:axId val="1246508863"/>
        <c:axId val="1246501183"/>
      </c:barChart>
      <c:catAx>
        <c:axId val="1246508863"/>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46501183"/>
        <c:crosses val="autoZero"/>
        <c:auto val="1"/>
        <c:lblAlgn val="ctr"/>
        <c:lblOffset val="100"/>
        <c:noMultiLvlLbl val="0"/>
      </c:catAx>
      <c:valAx>
        <c:axId val="1246501183"/>
        <c:scaling>
          <c:orientation val="minMax"/>
          <c:max val="0.35000000000000003"/>
          <c:min val="-0.35000000000000003"/>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dirty="0"/>
                  <a:t>Average Marginal Effect</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0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465088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userShapes r:id="rId4"/>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Never need help using the internet</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Interviewer Pref</c:v>
                </c:pt>
                <c:pt idx="1">
                  <c:v>Mail Pref</c:v>
                </c:pt>
                <c:pt idx="2">
                  <c:v>Web Pref</c:v>
                </c:pt>
                <c:pt idx="3">
                  <c:v>Computer Web Pref</c:v>
                </c:pt>
                <c:pt idx="4">
                  <c:v>Mobile Web Pref</c:v>
                </c:pt>
              </c:strCache>
            </c:strRef>
          </c:cat>
          <c:val>
            <c:numRef>
              <c:f>Sheet1!$B$2:$B$6</c:f>
              <c:numCache>
                <c:formatCode>0.000</c:formatCode>
                <c:ptCount val="5"/>
                <c:pt idx="0">
                  <c:v>-1.9330400000000001E-2</c:v>
                </c:pt>
                <c:pt idx="1">
                  <c:v>-0.22493340000000001</c:v>
                </c:pt>
                <c:pt idx="2">
                  <c:v>0.2442638</c:v>
                </c:pt>
                <c:pt idx="3">
                  <c:v>0.168044</c:v>
                </c:pt>
                <c:pt idx="4">
                  <c:v>7.4665899999999993E-2</c:v>
                </c:pt>
              </c:numCache>
            </c:numRef>
          </c:val>
          <c:extLst>
            <c:ext xmlns:c16="http://schemas.microsoft.com/office/drawing/2014/chart" uri="{C3380CC4-5D6E-409C-BE32-E72D297353CC}">
              <c16:uniqueId val="{00000000-D5CC-4CCF-AECA-64435FAC9662}"/>
            </c:ext>
          </c:extLst>
        </c:ser>
        <c:ser>
          <c:idx val="1"/>
          <c:order val="1"/>
          <c:tx>
            <c:strRef>
              <c:f>Sheet1!$C$1</c:f>
              <c:strCache>
                <c:ptCount val="1"/>
                <c:pt idx="0">
                  <c:v>Prefer doing tasks online</c:v>
                </c:pt>
              </c:strCache>
            </c:strRef>
          </c:tx>
          <c:spPr>
            <a:solidFill>
              <a:schemeClr val="accent2"/>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Interviewer Pref</c:v>
                </c:pt>
                <c:pt idx="1">
                  <c:v>Mail Pref</c:v>
                </c:pt>
                <c:pt idx="2">
                  <c:v>Web Pref</c:v>
                </c:pt>
                <c:pt idx="3">
                  <c:v>Computer Web Pref</c:v>
                </c:pt>
                <c:pt idx="4">
                  <c:v>Mobile Web Pref</c:v>
                </c:pt>
              </c:strCache>
            </c:strRef>
          </c:cat>
          <c:val>
            <c:numRef>
              <c:f>Sheet1!$C$2:$C$6</c:f>
              <c:numCache>
                <c:formatCode>0.000</c:formatCode>
                <c:ptCount val="5"/>
                <c:pt idx="0">
                  <c:v>-3.1797499999999999E-2</c:v>
                </c:pt>
                <c:pt idx="1">
                  <c:v>-0.211341</c:v>
                </c:pt>
                <c:pt idx="2">
                  <c:v>0.24313850000000001</c:v>
                </c:pt>
                <c:pt idx="3">
                  <c:v>0.17010710000000001</c:v>
                </c:pt>
                <c:pt idx="4">
                  <c:v>7.2413099999999994E-2</c:v>
                </c:pt>
              </c:numCache>
            </c:numRef>
          </c:val>
          <c:extLst>
            <c:ext xmlns:c16="http://schemas.microsoft.com/office/drawing/2014/chart" uri="{C3380CC4-5D6E-409C-BE32-E72D297353CC}">
              <c16:uniqueId val="{00000000-D4FE-4D36-874C-4D1071147E02}"/>
            </c:ext>
          </c:extLst>
        </c:ser>
        <c:dLbls>
          <c:dLblPos val="outEnd"/>
          <c:showLegendKey val="0"/>
          <c:showVal val="1"/>
          <c:showCatName val="0"/>
          <c:showSerName val="0"/>
          <c:showPercent val="0"/>
          <c:showBubbleSize val="0"/>
        </c:dLbls>
        <c:gapWidth val="219"/>
        <c:overlap val="-27"/>
        <c:axId val="1246508863"/>
        <c:axId val="1246501183"/>
      </c:barChart>
      <c:catAx>
        <c:axId val="1246508863"/>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46501183"/>
        <c:crosses val="autoZero"/>
        <c:auto val="1"/>
        <c:lblAlgn val="ctr"/>
        <c:lblOffset val="100"/>
        <c:noMultiLvlLbl val="0"/>
      </c:catAx>
      <c:valAx>
        <c:axId val="1246501183"/>
        <c:scaling>
          <c:orientation val="minMax"/>
          <c:max val="0.35000000000000003"/>
          <c:min val="-0.35000000000000003"/>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dirty="0"/>
                  <a:t>Average Marginal Effect</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465088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userShapes r:id="rId4"/>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Higher depressive symptoms</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Interviewer Pref</c:v>
                </c:pt>
                <c:pt idx="1">
                  <c:v>Mail Pref</c:v>
                </c:pt>
                <c:pt idx="2">
                  <c:v>Web Pref</c:v>
                </c:pt>
                <c:pt idx="3">
                  <c:v>Computer Web Pref</c:v>
                </c:pt>
                <c:pt idx="4">
                  <c:v>Mobile Web Pref</c:v>
                </c:pt>
              </c:strCache>
            </c:strRef>
          </c:cat>
          <c:val>
            <c:numRef>
              <c:f>Sheet1!$B$2:$B$6</c:f>
              <c:numCache>
                <c:formatCode>0.000</c:formatCode>
                <c:ptCount val="5"/>
                <c:pt idx="0">
                  <c:v>-1.54244E-2</c:v>
                </c:pt>
                <c:pt idx="1">
                  <c:v>-5.3708600000000002E-2</c:v>
                </c:pt>
                <c:pt idx="2">
                  <c:v>6.9133E-2</c:v>
                </c:pt>
                <c:pt idx="3">
                  <c:v>6.5101800000000001E-2</c:v>
                </c:pt>
                <c:pt idx="4">
                  <c:v>2.9231000000000001E-3</c:v>
                </c:pt>
              </c:numCache>
            </c:numRef>
          </c:val>
          <c:extLst>
            <c:ext xmlns:c16="http://schemas.microsoft.com/office/drawing/2014/chart" uri="{C3380CC4-5D6E-409C-BE32-E72D297353CC}">
              <c16:uniqueId val="{00000000-D5CC-4CCF-AECA-64435FAC9662}"/>
            </c:ext>
          </c:extLst>
        </c:ser>
        <c:ser>
          <c:idx val="1"/>
          <c:order val="1"/>
          <c:tx>
            <c:strRef>
              <c:f>Sheet1!$C$1</c:f>
              <c:strCache>
                <c:ptCount val="1"/>
                <c:pt idx="0">
                  <c:v>Has Disability</c:v>
                </c:pt>
              </c:strCache>
            </c:strRef>
          </c:tx>
          <c:spPr>
            <a:solidFill>
              <a:schemeClr val="accent2"/>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Interviewer Pref</c:v>
                </c:pt>
                <c:pt idx="1">
                  <c:v>Mail Pref</c:v>
                </c:pt>
                <c:pt idx="2">
                  <c:v>Web Pref</c:v>
                </c:pt>
                <c:pt idx="3">
                  <c:v>Computer Web Pref</c:v>
                </c:pt>
                <c:pt idx="4">
                  <c:v>Mobile Web Pref</c:v>
                </c:pt>
              </c:strCache>
            </c:strRef>
          </c:cat>
          <c:val>
            <c:numRef>
              <c:f>Sheet1!$C$2:$C$6</c:f>
              <c:numCache>
                <c:formatCode>0.000</c:formatCode>
                <c:ptCount val="5"/>
                <c:pt idx="0">
                  <c:v>4.2975699999999999E-2</c:v>
                </c:pt>
                <c:pt idx="1">
                  <c:v>-1.8185699999999999E-2</c:v>
                </c:pt>
                <c:pt idx="2">
                  <c:v>-2.479E-2</c:v>
                </c:pt>
                <c:pt idx="3">
                  <c:v>-4.2777999999999997E-2</c:v>
                </c:pt>
                <c:pt idx="4">
                  <c:v>2.0342499999999999E-2</c:v>
                </c:pt>
              </c:numCache>
            </c:numRef>
          </c:val>
          <c:extLst>
            <c:ext xmlns:c16="http://schemas.microsoft.com/office/drawing/2014/chart" uri="{C3380CC4-5D6E-409C-BE32-E72D297353CC}">
              <c16:uniqueId val="{00000000-D4FE-4D36-874C-4D1071147E02}"/>
            </c:ext>
          </c:extLst>
        </c:ser>
        <c:dLbls>
          <c:dLblPos val="outEnd"/>
          <c:showLegendKey val="0"/>
          <c:showVal val="1"/>
          <c:showCatName val="0"/>
          <c:showSerName val="0"/>
          <c:showPercent val="0"/>
          <c:showBubbleSize val="0"/>
        </c:dLbls>
        <c:gapWidth val="219"/>
        <c:overlap val="-27"/>
        <c:axId val="1246508863"/>
        <c:axId val="1246501183"/>
      </c:barChart>
      <c:catAx>
        <c:axId val="1246508863"/>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46501183"/>
        <c:crosses val="autoZero"/>
        <c:auto val="1"/>
        <c:lblAlgn val="ctr"/>
        <c:lblOffset val="100"/>
        <c:noMultiLvlLbl val="0"/>
      </c:catAx>
      <c:valAx>
        <c:axId val="1246501183"/>
        <c:scaling>
          <c:orientation val="minMax"/>
          <c:max val="0.35000000000000003"/>
          <c:min val="-0.35000000000000003"/>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dirty="0"/>
                  <a:t>Average Marginal Effect</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465088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userShapes r:id="rId4"/>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Chose Mail</c:v>
                </c:pt>
              </c:strCache>
            </c:strRef>
          </c:tx>
          <c:spPr>
            <a:solidFill>
              <a:schemeClr val="tx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Overall</c:v>
                </c:pt>
                <c:pt idx="1">
                  <c:v>Interviewer preference</c:v>
                </c:pt>
                <c:pt idx="2">
                  <c:v>Mail preference</c:v>
                </c:pt>
                <c:pt idx="3">
                  <c:v>Any web preference</c:v>
                </c:pt>
                <c:pt idx="4">
                  <c:v>Computer web preference</c:v>
                </c:pt>
                <c:pt idx="5">
                  <c:v>Mobile web preference</c:v>
                </c:pt>
              </c:strCache>
            </c:strRef>
          </c:cat>
          <c:val>
            <c:numRef>
              <c:f>Sheet1!$B$2:$B$7</c:f>
              <c:numCache>
                <c:formatCode>0.00%</c:formatCode>
                <c:ptCount val="6"/>
                <c:pt idx="0">
                  <c:v>0.627</c:v>
                </c:pt>
                <c:pt idx="1">
                  <c:v>0.996</c:v>
                </c:pt>
                <c:pt idx="2">
                  <c:v>0.95199999999999996</c:v>
                </c:pt>
                <c:pt idx="3">
                  <c:v>0.30499999999999999</c:v>
                </c:pt>
                <c:pt idx="4">
                  <c:v>0.27800000000000002</c:v>
                </c:pt>
                <c:pt idx="5">
                  <c:v>0.36099999999999999</c:v>
                </c:pt>
              </c:numCache>
            </c:numRef>
          </c:val>
          <c:extLst>
            <c:ext xmlns:c16="http://schemas.microsoft.com/office/drawing/2014/chart" uri="{C3380CC4-5D6E-409C-BE32-E72D297353CC}">
              <c16:uniqueId val="{00000000-4E9F-4658-91B7-B7E63364AD98}"/>
            </c:ext>
          </c:extLst>
        </c:ser>
        <c:ser>
          <c:idx val="1"/>
          <c:order val="1"/>
          <c:tx>
            <c:strRef>
              <c:f>Sheet1!$C$1</c:f>
              <c:strCache>
                <c:ptCount val="1"/>
                <c:pt idx="0">
                  <c:v>Chose Web</c:v>
                </c:pt>
              </c:strCache>
            </c:strRef>
          </c:tx>
          <c:spPr>
            <a:solidFill>
              <a:schemeClr val="accent3"/>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Overall</c:v>
                </c:pt>
                <c:pt idx="1">
                  <c:v>Interviewer preference</c:v>
                </c:pt>
                <c:pt idx="2">
                  <c:v>Mail preference</c:v>
                </c:pt>
                <c:pt idx="3">
                  <c:v>Any web preference</c:v>
                </c:pt>
                <c:pt idx="4">
                  <c:v>Computer web preference</c:v>
                </c:pt>
                <c:pt idx="5">
                  <c:v>Mobile web preference</c:v>
                </c:pt>
              </c:strCache>
            </c:strRef>
          </c:cat>
          <c:val>
            <c:numRef>
              <c:f>Sheet1!$C$2:$C$7</c:f>
              <c:numCache>
                <c:formatCode>0.00%</c:formatCode>
                <c:ptCount val="6"/>
                <c:pt idx="0">
                  <c:v>0.373</c:v>
                </c:pt>
                <c:pt idx="1">
                  <c:v>4.0000000000000001E-3</c:v>
                </c:pt>
                <c:pt idx="2">
                  <c:v>4.8000000000000001E-2</c:v>
                </c:pt>
                <c:pt idx="3">
                  <c:v>0.69499999999999995</c:v>
                </c:pt>
                <c:pt idx="4">
                  <c:v>0.72199999999999998</c:v>
                </c:pt>
                <c:pt idx="5">
                  <c:v>0.63900000000000001</c:v>
                </c:pt>
              </c:numCache>
            </c:numRef>
          </c:val>
          <c:extLst>
            <c:ext xmlns:c16="http://schemas.microsoft.com/office/drawing/2014/chart" uri="{C3380CC4-5D6E-409C-BE32-E72D297353CC}">
              <c16:uniqueId val="{00000001-4E9F-4658-91B7-B7E63364AD98}"/>
            </c:ext>
          </c:extLst>
        </c:ser>
        <c:dLbls>
          <c:dLblPos val="ctr"/>
          <c:showLegendKey val="0"/>
          <c:showVal val="1"/>
          <c:showCatName val="0"/>
          <c:showSerName val="0"/>
          <c:showPercent val="0"/>
          <c:showBubbleSize val="0"/>
        </c:dLbls>
        <c:gapWidth val="150"/>
        <c:overlap val="100"/>
        <c:axId val="1170467311"/>
        <c:axId val="1170469231"/>
      </c:barChart>
      <c:catAx>
        <c:axId val="1170467311"/>
        <c:scaling>
          <c:orientation val="minMax"/>
        </c:scaling>
        <c:delete val="0"/>
        <c:axPos val="b"/>
        <c:title>
          <c:tx>
            <c:rich>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dirty="0"/>
                  <a:t>Self-reported Mode Preference</a:t>
                </a:r>
              </a:p>
            </c:rich>
          </c:tx>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170469231"/>
        <c:crosses val="autoZero"/>
        <c:auto val="1"/>
        <c:lblAlgn val="ctr"/>
        <c:lblOffset val="100"/>
        <c:noMultiLvlLbl val="0"/>
      </c:catAx>
      <c:valAx>
        <c:axId val="11704692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17046731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Actual Web Choice</c:v>
                </c:pt>
              </c:strCache>
            </c:strRef>
          </c:tx>
          <c:spPr>
            <a:ln w="88900" cap="rnd">
              <a:solidFill>
                <a:schemeClr val="accent3">
                  <a:lumMod val="50000"/>
                </a:schemeClr>
              </a:solidFill>
              <a:prstDash val="sysDash"/>
              <a:round/>
            </a:ln>
            <a:effectLst/>
          </c:spPr>
          <c:marker>
            <c:symbol val="triangle"/>
            <c:size val="18"/>
            <c:spPr>
              <a:solidFill>
                <a:schemeClr val="accent3">
                  <a:lumMod val="50000"/>
                </a:schemeClr>
              </a:solidFill>
              <a:ln w="9525">
                <a:solidFill>
                  <a:schemeClr val="accent3">
                    <a:lumMod val="50000"/>
                  </a:schemeClr>
                </a:solidFill>
              </a:ln>
              <a:effectLst/>
            </c:spPr>
          </c:marker>
          <c:cat>
            <c:numRef>
              <c:f>Sheet1!$A$2:$A$11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Sheet1!$B$2:$B$11</c:f>
              <c:numCache>
                <c:formatCode>0.0%</c:formatCode>
                <c:ptCount val="10"/>
                <c:pt idx="0">
                  <c:v>5.6263599999999997E-2</c:v>
                </c:pt>
                <c:pt idx="1">
                  <c:v>0.1084879</c:v>
                </c:pt>
                <c:pt idx="2">
                  <c:v>0.11729349999999999</c:v>
                </c:pt>
                <c:pt idx="3">
                  <c:v>0.17422309999999999</c:v>
                </c:pt>
                <c:pt idx="4">
                  <c:v>0.20817649999999999</c:v>
                </c:pt>
                <c:pt idx="5">
                  <c:v>0.29935460000000003</c:v>
                </c:pt>
                <c:pt idx="6">
                  <c:v>0.36601840000000002</c:v>
                </c:pt>
                <c:pt idx="7">
                  <c:v>0.47074860000000002</c:v>
                </c:pt>
                <c:pt idx="8">
                  <c:v>0.54560799999999998</c:v>
                </c:pt>
                <c:pt idx="9">
                  <c:v>0.57678890000000005</c:v>
                </c:pt>
              </c:numCache>
            </c:numRef>
          </c:val>
          <c:smooth val="0"/>
          <c:extLst>
            <c:ext xmlns:c16="http://schemas.microsoft.com/office/drawing/2014/chart" uri="{C3380CC4-5D6E-409C-BE32-E72D297353CC}">
              <c16:uniqueId val="{00000000-FFC1-4AD0-99CE-9C9A7CF7E2AA}"/>
            </c:ext>
          </c:extLst>
        </c:ser>
        <c:ser>
          <c:idx val="1"/>
          <c:order val="1"/>
          <c:tx>
            <c:strRef>
              <c:f>Sheet1!$C$1</c:f>
              <c:strCache>
                <c:ptCount val="1"/>
                <c:pt idx="0">
                  <c:v>Mean Predicted Web Preference</c:v>
                </c:pt>
              </c:strCache>
            </c:strRef>
          </c:tx>
          <c:spPr>
            <a:ln w="88900" cap="rnd">
              <a:solidFill>
                <a:schemeClr val="accent3"/>
              </a:solidFill>
              <a:round/>
            </a:ln>
            <a:effectLst/>
          </c:spPr>
          <c:marker>
            <c:symbol val="circle"/>
            <c:size val="18"/>
            <c:spPr>
              <a:solidFill>
                <a:schemeClr val="accent3"/>
              </a:solidFill>
              <a:ln w="9525">
                <a:solidFill>
                  <a:schemeClr val="accent3"/>
                </a:solidFill>
              </a:ln>
              <a:effectLst/>
            </c:spPr>
          </c:marker>
          <c:cat>
            <c:numRef>
              <c:f>Sheet1!$A$2:$A$11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Sheet1!$C$2:$C$11</c:f>
              <c:numCache>
                <c:formatCode>0.0%</c:formatCode>
                <c:ptCount val="10"/>
                <c:pt idx="0">
                  <c:v>7.5173400000000001E-2</c:v>
                </c:pt>
                <c:pt idx="1">
                  <c:v>0.1376655</c:v>
                </c:pt>
                <c:pt idx="2">
                  <c:v>0.20099929999999999</c:v>
                </c:pt>
                <c:pt idx="3">
                  <c:v>0.27005069999999998</c:v>
                </c:pt>
                <c:pt idx="4">
                  <c:v>0.34380129999999998</c:v>
                </c:pt>
                <c:pt idx="5">
                  <c:v>0.42332330000000001</c:v>
                </c:pt>
                <c:pt idx="6">
                  <c:v>0.50170230000000005</c:v>
                </c:pt>
                <c:pt idx="7">
                  <c:v>0.59242649999999997</c:v>
                </c:pt>
                <c:pt idx="8">
                  <c:v>0.68397529999999995</c:v>
                </c:pt>
                <c:pt idx="9">
                  <c:v>0.79998409999999998</c:v>
                </c:pt>
              </c:numCache>
            </c:numRef>
          </c:val>
          <c:smooth val="0"/>
          <c:extLst>
            <c:ext xmlns:c16="http://schemas.microsoft.com/office/drawing/2014/chart" uri="{C3380CC4-5D6E-409C-BE32-E72D297353CC}">
              <c16:uniqueId val="{00000001-FFC1-4AD0-99CE-9C9A7CF7E2AA}"/>
            </c:ext>
          </c:extLst>
        </c:ser>
        <c:dLbls>
          <c:showLegendKey val="0"/>
          <c:showVal val="0"/>
          <c:showCatName val="0"/>
          <c:showSerName val="0"/>
          <c:showPercent val="0"/>
          <c:showBubbleSize val="0"/>
        </c:dLbls>
        <c:marker val="1"/>
        <c:smooth val="0"/>
        <c:axId val="1170582511"/>
        <c:axId val="1170601711"/>
      </c:lineChart>
      <c:catAx>
        <c:axId val="1170582511"/>
        <c:scaling>
          <c:orientation val="minMax"/>
        </c:scaling>
        <c:delete val="0"/>
        <c:axPos val="b"/>
        <c:title>
          <c:tx>
            <c:rich>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dirty="0"/>
                  <a:t>Web Preference Deciles</a:t>
                </a:r>
              </a:p>
            </c:rich>
          </c:tx>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170601711"/>
        <c:crosses val="autoZero"/>
        <c:auto val="1"/>
        <c:lblAlgn val="ctr"/>
        <c:lblOffset val="100"/>
        <c:noMultiLvlLbl val="0"/>
      </c:catAx>
      <c:valAx>
        <c:axId val="117060171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17058251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Actual Web Choice</c:v>
                </c:pt>
              </c:strCache>
            </c:strRef>
          </c:tx>
          <c:spPr>
            <a:ln w="88900" cap="rnd">
              <a:solidFill>
                <a:schemeClr val="accent3">
                  <a:lumMod val="50000"/>
                </a:schemeClr>
              </a:solidFill>
              <a:prstDash val="sysDash"/>
              <a:round/>
            </a:ln>
            <a:effectLst/>
          </c:spPr>
          <c:marker>
            <c:symbol val="triangle"/>
            <c:size val="18"/>
            <c:spPr>
              <a:solidFill>
                <a:schemeClr val="accent3">
                  <a:lumMod val="50000"/>
                </a:schemeClr>
              </a:solidFill>
              <a:ln w="9525">
                <a:solidFill>
                  <a:schemeClr val="accent3">
                    <a:lumMod val="50000"/>
                  </a:schemeClr>
                </a:solidFill>
              </a:ln>
              <a:effectLst/>
            </c:spPr>
          </c:marker>
          <c:cat>
            <c:numRef>
              <c:f>Sheet1!$A$2:$A$11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Sheet1!$B$2:$B$11</c:f>
              <c:numCache>
                <c:formatCode>0.0%</c:formatCode>
                <c:ptCount val="10"/>
                <c:pt idx="0">
                  <c:v>6.0962200000000001E-2</c:v>
                </c:pt>
                <c:pt idx="1">
                  <c:v>0.2097002</c:v>
                </c:pt>
                <c:pt idx="2">
                  <c:v>7.0818800000000001E-2</c:v>
                </c:pt>
                <c:pt idx="3">
                  <c:v>0.1485766</c:v>
                </c:pt>
                <c:pt idx="4">
                  <c:v>0.19354589999999999</c:v>
                </c:pt>
                <c:pt idx="5">
                  <c:v>0.30389579999999999</c:v>
                </c:pt>
                <c:pt idx="6">
                  <c:v>0.3001588</c:v>
                </c:pt>
                <c:pt idx="7">
                  <c:v>0.44805899999999999</c:v>
                </c:pt>
                <c:pt idx="8">
                  <c:v>0.5543633</c:v>
                </c:pt>
                <c:pt idx="9">
                  <c:v>0.53807369999999999</c:v>
                </c:pt>
              </c:numCache>
            </c:numRef>
          </c:val>
          <c:smooth val="0"/>
          <c:extLst>
            <c:ext xmlns:c16="http://schemas.microsoft.com/office/drawing/2014/chart" uri="{C3380CC4-5D6E-409C-BE32-E72D297353CC}">
              <c16:uniqueId val="{00000000-FFC1-4AD0-99CE-9C9A7CF7E2AA}"/>
            </c:ext>
          </c:extLst>
        </c:ser>
        <c:ser>
          <c:idx val="1"/>
          <c:order val="1"/>
          <c:tx>
            <c:strRef>
              <c:f>Sheet1!$C$1</c:f>
              <c:strCache>
                <c:ptCount val="1"/>
                <c:pt idx="0">
                  <c:v>Mean Predicted Web Preference</c:v>
                </c:pt>
              </c:strCache>
            </c:strRef>
          </c:tx>
          <c:spPr>
            <a:ln w="88900" cap="rnd">
              <a:solidFill>
                <a:schemeClr val="accent3"/>
              </a:solidFill>
              <a:round/>
            </a:ln>
            <a:effectLst/>
          </c:spPr>
          <c:marker>
            <c:symbol val="circle"/>
            <c:size val="18"/>
            <c:spPr>
              <a:solidFill>
                <a:schemeClr val="accent3"/>
              </a:solidFill>
              <a:ln w="9525">
                <a:solidFill>
                  <a:schemeClr val="accent3"/>
                </a:solidFill>
              </a:ln>
              <a:effectLst/>
            </c:spPr>
          </c:marker>
          <c:cat>
            <c:numRef>
              <c:f>Sheet1!$A$2:$A$11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Sheet1!$C$2:$C$11</c:f>
              <c:numCache>
                <c:formatCode>General</c:formatCode>
                <c:ptCount val="10"/>
                <c:pt idx="0">
                  <c:v>8.1082000000000001E-2</c:v>
                </c:pt>
                <c:pt idx="1">
                  <c:v>0.15051629999999999</c:v>
                </c:pt>
                <c:pt idx="2">
                  <c:v>0.21994939999999999</c:v>
                </c:pt>
                <c:pt idx="3">
                  <c:v>0.28856589999999999</c:v>
                </c:pt>
                <c:pt idx="4">
                  <c:v>0.35743330000000001</c:v>
                </c:pt>
                <c:pt idx="5">
                  <c:v>0.4296605</c:v>
                </c:pt>
                <c:pt idx="6">
                  <c:v>0.50445490000000004</c:v>
                </c:pt>
                <c:pt idx="7">
                  <c:v>0.59736929999999999</c:v>
                </c:pt>
                <c:pt idx="8">
                  <c:v>0.69852409999999998</c:v>
                </c:pt>
                <c:pt idx="9">
                  <c:v>0.79757990000000001</c:v>
                </c:pt>
              </c:numCache>
            </c:numRef>
          </c:val>
          <c:smooth val="0"/>
          <c:extLst>
            <c:ext xmlns:c16="http://schemas.microsoft.com/office/drawing/2014/chart" uri="{C3380CC4-5D6E-409C-BE32-E72D297353CC}">
              <c16:uniqueId val="{00000001-FFC1-4AD0-99CE-9C9A7CF7E2AA}"/>
            </c:ext>
          </c:extLst>
        </c:ser>
        <c:dLbls>
          <c:showLegendKey val="0"/>
          <c:showVal val="0"/>
          <c:showCatName val="0"/>
          <c:showSerName val="0"/>
          <c:showPercent val="0"/>
          <c:showBubbleSize val="0"/>
        </c:dLbls>
        <c:marker val="1"/>
        <c:smooth val="0"/>
        <c:axId val="1170582511"/>
        <c:axId val="1170601711"/>
      </c:lineChart>
      <c:catAx>
        <c:axId val="1170582511"/>
        <c:scaling>
          <c:orientation val="minMax"/>
        </c:scaling>
        <c:delete val="0"/>
        <c:axPos val="b"/>
        <c:title>
          <c:tx>
            <c:rich>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dirty="0"/>
                  <a:t>Web Preference Deciles</a:t>
                </a:r>
              </a:p>
            </c:rich>
          </c:tx>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170601711"/>
        <c:crosses val="autoZero"/>
        <c:auto val="1"/>
        <c:lblAlgn val="ctr"/>
        <c:lblOffset val="100"/>
        <c:noMultiLvlLbl val="0"/>
      </c:catAx>
      <c:valAx>
        <c:axId val="117060171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17058251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Sheet1!$B$1</c:f>
              <c:strCache>
                <c:ptCount val="1"/>
                <c:pt idx="0">
                  <c:v>Interviewer Pref</c:v>
                </c:pt>
              </c:strCache>
            </c:strRef>
          </c:tx>
          <c:spPr>
            <a:ln w="50800" cap="rnd">
              <a:solidFill>
                <a:schemeClr val="accent1"/>
              </a:solidFill>
              <a:round/>
            </a:ln>
            <a:effectLst/>
          </c:spPr>
          <c:marker>
            <c:symbol val="circle"/>
            <c:size val="5"/>
            <c:spPr>
              <a:solidFill>
                <a:schemeClr val="accent1"/>
              </a:solidFill>
              <a:ln w="9525">
                <a:solidFill>
                  <a:schemeClr val="accent1"/>
                </a:solidFill>
              </a:ln>
              <a:effectLst/>
            </c:spPr>
          </c:marker>
          <c:cat>
            <c:strRef>
              <c:f>Sheet1!$A$2:$A$3</c:f>
              <c:strCache>
                <c:ptCount val="2"/>
                <c:pt idx="0">
                  <c:v>Men</c:v>
                </c:pt>
                <c:pt idx="1">
                  <c:v>Women</c:v>
                </c:pt>
              </c:strCache>
            </c:strRef>
          </c:cat>
          <c:val>
            <c:numRef>
              <c:f>Sheet1!$B$2:$B$3</c:f>
              <c:numCache>
                <c:formatCode>General</c:formatCode>
                <c:ptCount val="2"/>
                <c:pt idx="0">
                  <c:v>2.5741900000000002E-2</c:v>
                </c:pt>
                <c:pt idx="1">
                  <c:v>1.6532600000000001E-2</c:v>
                </c:pt>
              </c:numCache>
            </c:numRef>
          </c:val>
          <c:smooth val="0"/>
          <c:extLst>
            <c:ext xmlns:c16="http://schemas.microsoft.com/office/drawing/2014/chart" uri="{C3380CC4-5D6E-409C-BE32-E72D297353CC}">
              <c16:uniqueId val="{00000000-AB34-47A2-B682-2ACD4FF55DEC}"/>
            </c:ext>
          </c:extLst>
        </c:ser>
        <c:ser>
          <c:idx val="1"/>
          <c:order val="1"/>
          <c:tx>
            <c:strRef>
              <c:f>Sheet1!$C$1</c:f>
              <c:strCache>
                <c:ptCount val="1"/>
                <c:pt idx="0">
                  <c:v>Mail Pref</c:v>
                </c:pt>
              </c:strCache>
            </c:strRef>
          </c:tx>
          <c:spPr>
            <a:ln w="50800" cap="rnd">
              <a:solidFill>
                <a:schemeClr val="accent2"/>
              </a:solidFill>
              <a:round/>
            </a:ln>
            <a:effectLst/>
          </c:spPr>
          <c:marker>
            <c:symbol val="square"/>
            <c:size val="12"/>
            <c:spPr>
              <a:solidFill>
                <a:schemeClr val="accent2"/>
              </a:solidFill>
              <a:ln w="9525">
                <a:solidFill>
                  <a:schemeClr val="accent2"/>
                </a:solidFill>
              </a:ln>
              <a:effectLst/>
            </c:spPr>
          </c:marker>
          <c:cat>
            <c:strRef>
              <c:f>Sheet1!$A$2:$A$3</c:f>
              <c:strCache>
                <c:ptCount val="2"/>
                <c:pt idx="0">
                  <c:v>Men</c:v>
                </c:pt>
                <c:pt idx="1">
                  <c:v>Women</c:v>
                </c:pt>
              </c:strCache>
            </c:strRef>
          </c:cat>
          <c:val>
            <c:numRef>
              <c:f>Sheet1!$C$2:$C$3</c:f>
              <c:numCache>
                <c:formatCode>General</c:formatCode>
                <c:ptCount val="2"/>
                <c:pt idx="0">
                  <c:v>0.4490517</c:v>
                </c:pt>
                <c:pt idx="1">
                  <c:v>0.4989478</c:v>
                </c:pt>
              </c:numCache>
            </c:numRef>
          </c:val>
          <c:smooth val="0"/>
          <c:extLst>
            <c:ext xmlns:c16="http://schemas.microsoft.com/office/drawing/2014/chart" uri="{C3380CC4-5D6E-409C-BE32-E72D297353CC}">
              <c16:uniqueId val="{00000001-AB34-47A2-B682-2ACD4FF55DEC}"/>
            </c:ext>
          </c:extLst>
        </c:ser>
        <c:ser>
          <c:idx val="2"/>
          <c:order val="2"/>
          <c:tx>
            <c:strRef>
              <c:f>Sheet1!$D$1</c:f>
              <c:strCache>
                <c:ptCount val="1"/>
                <c:pt idx="0">
                  <c:v>Web Pref</c:v>
                </c:pt>
              </c:strCache>
            </c:strRef>
          </c:tx>
          <c:spPr>
            <a:ln w="50800" cap="rnd">
              <a:solidFill>
                <a:schemeClr val="accent3"/>
              </a:solidFill>
              <a:round/>
            </a:ln>
            <a:effectLst/>
          </c:spPr>
          <c:marker>
            <c:symbol val="circle"/>
            <c:size val="12"/>
            <c:spPr>
              <a:solidFill>
                <a:schemeClr val="accent3"/>
              </a:solidFill>
              <a:ln w="9525">
                <a:solidFill>
                  <a:schemeClr val="accent3"/>
                </a:solidFill>
              </a:ln>
              <a:effectLst/>
            </c:spPr>
          </c:marker>
          <c:cat>
            <c:strRef>
              <c:f>Sheet1!$A$2:$A$3</c:f>
              <c:strCache>
                <c:ptCount val="2"/>
                <c:pt idx="0">
                  <c:v>Men</c:v>
                </c:pt>
                <c:pt idx="1">
                  <c:v>Women</c:v>
                </c:pt>
              </c:strCache>
            </c:strRef>
          </c:cat>
          <c:val>
            <c:numRef>
              <c:f>Sheet1!$D$2:$D$3</c:f>
              <c:numCache>
                <c:formatCode>General</c:formatCode>
                <c:ptCount val="2"/>
                <c:pt idx="0">
                  <c:v>0.52520639999999996</c:v>
                </c:pt>
                <c:pt idx="1">
                  <c:v>0.4845197</c:v>
                </c:pt>
              </c:numCache>
            </c:numRef>
          </c:val>
          <c:smooth val="0"/>
          <c:extLst>
            <c:ext xmlns:c16="http://schemas.microsoft.com/office/drawing/2014/chart" uri="{C3380CC4-5D6E-409C-BE32-E72D297353CC}">
              <c16:uniqueId val="{00000002-AB34-47A2-B682-2ACD4FF55DEC}"/>
            </c:ext>
          </c:extLst>
        </c:ser>
        <c:ser>
          <c:idx val="3"/>
          <c:order val="3"/>
          <c:tx>
            <c:strRef>
              <c:f>Sheet1!$E$1</c:f>
              <c:strCache>
                <c:ptCount val="1"/>
                <c:pt idx="0">
                  <c:v>Computer Web Pref</c:v>
                </c:pt>
              </c:strCache>
            </c:strRef>
          </c:tx>
          <c:spPr>
            <a:ln w="50800" cap="rnd">
              <a:solidFill>
                <a:schemeClr val="accent3">
                  <a:lumMod val="60000"/>
                  <a:lumOff val="40000"/>
                </a:schemeClr>
              </a:solidFill>
              <a:prstDash val="sysDash"/>
              <a:round/>
            </a:ln>
            <a:effectLst/>
          </c:spPr>
          <c:marker>
            <c:symbol val="triangle"/>
            <c:size val="12"/>
            <c:spPr>
              <a:solidFill>
                <a:schemeClr val="accent3">
                  <a:lumMod val="60000"/>
                  <a:lumOff val="40000"/>
                </a:schemeClr>
              </a:solidFill>
              <a:ln w="9525">
                <a:solidFill>
                  <a:schemeClr val="accent3">
                    <a:lumMod val="60000"/>
                    <a:lumOff val="40000"/>
                  </a:schemeClr>
                </a:solidFill>
              </a:ln>
              <a:effectLst/>
            </c:spPr>
          </c:marker>
          <c:cat>
            <c:strRef>
              <c:f>Sheet1!$A$2:$A$3</c:f>
              <c:strCache>
                <c:ptCount val="2"/>
                <c:pt idx="0">
                  <c:v>Men</c:v>
                </c:pt>
                <c:pt idx="1">
                  <c:v>Women</c:v>
                </c:pt>
              </c:strCache>
            </c:strRef>
          </c:cat>
          <c:val>
            <c:numRef>
              <c:f>Sheet1!$E$2:$E$3</c:f>
              <c:numCache>
                <c:formatCode>General</c:formatCode>
                <c:ptCount val="2"/>
                <c:pt idx="0">
                  <c:v>0.3804244</c:v>
                </c:pt>
                <c:pt idx="1">
                  <c:v>0.301869</c:v>
                </c:pt>
              </c:numCache>
            </c:numRef>
          </c:val>
          <c:smooth val="0"/>
          <c:extLst>
            <c:ext xmlns:c16="http://schemas.microsoft.com/office/drawing/2014/chart" uri="{C3380CC4-5D6E-409C-BE32-E72D297353CC}">
              <c16:uniqueId val="{00000003-AB34-47A2-B682-2ACD4FF55DEC}"/>
            </c:ext>
          </c:extLst>
        </c:ser>
        <c:ser>
          <c:idx val="4"/>
          <c:order val="4"/>
          <c:tx>
            <c:strRef>
              <c:f>Sheet1!$F$1</c:f>
              <c:strCache>
                <c:ptCount val="1"/>
                <c:pt idx="0">
                  <c:v>Mobile Web Pref</c:v>
                </c:pt>
              </c:strCache>
            </c:strRef>
          </c:tx>
          <c:spPr>
            <a:ln w="50800" cap="rnd">
              <a:solidFill>
                <a:schemeClr val="accent3">
                  <a:lumMod val="50000"/>
                </a:schemeClr>
              </a:solidFill>
              <a:prstDash val="dashDot"/>
              <a:round/>
            </a:ln>
            <a:effectLst/>
          </c:spPr>
          <c:marker>
            <c:symbol val="star"/>
            <c:size val="12"/>
            <c:spPr>
              <a:noFill/>
              <a:ln w="9525">
                <a:solidFill>
                  <a:schemeClr val="accent3">
                    <a:lumMod val="50000"/>
                  </a:schemeClr>
                </a:solidFill>
              </a:ln>
              <a:effectLst/>
            </c:spPr>
          </c:marker>
          <c:cat>
            <c:strRef>
              <c:f>Sheet1!$A$2:$A$3</c:f>
              <c:strCache>
                <c:ptCount val="2"/>
                <c:pt idx="0">
                  <c:v>Men</c:v>
                </c:pt>
                <c:pt idx="1">
                  <c:v>Women</c:v>
                </c:pt>
              </c:strCache>
            </c:strRef>
          </c:cat>
          <c:val>
            <c:numRef>
              <c:f>Sheet1!$F$2:$F$3</c:f>
              <c:numCache>
                <c:formatCode>General</c:formatCode>
                <c:ptCount val="2"/>
                <c:pt idx="0">
                  <c:v>0.14343919999999999</c:v>
                </c:pt>
                <c:pt idx="1">
                  <c:v>0.18336060000000001</c:v>
                </c:pt>
              </c:numCache>
            </c:numRef>
          </c:val>
          <c:smooth val="0"/>
          <c:extLst>
            <c:ext xmlns:c16="http://schemas.microsoft.com/office/drawing/2014/chart" uri="{C3380CC4-5D6E-409C-BE32-E72D297353CC}">
              <c16:uniqueId val="{00000004-AB34-47A2-B682-2ACD4FF55DEC}"/>
            </c:ext>
          </c:extLst>
        </c:ser>
        <c:dLbls>
          <c:showLegendKey val="0"/>
          <c:showVal val="0"/>
          <c:showCatName val="0"/>
          <c:showSerName val="0"/>
          <c:showPercent val="0"/>
          <c:showBubbleSize val="0"/>
        </c:dLbls>
        <c:marker val="1"/>
        <c:smooth val="0"/>
        <c:axId val="1426255952"/>
        <c:axId val="1426271792"/>
      </c:lineChart>
      <c:catAx>
        <c:axId val="1426255952"/>
        <c:scaling>
          <c:orientation val="minMax"/>
        </c:scaling>
        <c:delete val="0"/>
        <c:axPos val="b"/>
        <c:title>
          <c:tx>
            <c:rich>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dirty="0"/>
                  <a:t>Binary Sex Categories</a:t>
                </a:r>
              </a:p>
            </c:rich>
          </c:tx>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426271792"/>
        <c:crosses val="autoZero"/>
        <c:auto val="1"/>
        <c:lblAlgn val="ctr"/>
        <c:lblOffset val="100"/>
        <c:noMultiLvlLbl val="0"/>
      </c:catAx>
      <c:valAx>
        <c:axId val="1426271792"/>
        <c:scaling>
          <c:orientation val="minMax"/>
          <c:max val="1"/>
        </c:scaling>
        <c:delete val="0"/>
        <c:axPos val="l"/>
        <c:title>
          <c:tx>
            <c:rich>
              <a:bodyPr rot="-540000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1200" baseline="0">
                    <a:solidFill>
                      <a:prstClr val="black">
                        <a:lumMod val="65000"/>
                        <a:lumOff val="35000"/>
                      </a:prstClr>
                    </a:solidFill>
                    <a:latin typeface="+mn-lt"/>
                    <a:ea typeface="+mn-ea"/>
                    <a:cs typeface="+mn-cs"/>
                  </a:defRPr>
                </a:pPr>
                <a:r>
                  <a:rPr lang="en-US" sz="1800" b="0" i="0" u="none" strike="noStrike" kern="1200" baseline="0" dirty="0">
                    <a:solidFill>
                      <a:prstClr val="black">
                        <a:lumMod val="65000"/>
                        <a:lumOff val="35000"/>
                      </a:prstClr>
                    </a:solidFill>
                  </a:rPr>
                  <a:t>Average Marginal Predicted Probabilities</a:t>
                </a:r>
              </a:p>
            </c:rich>
          </c:tx>
          <c:overlay val="0"/>
          <c:spPr>
            <a:noFill/>
            <a:ln>
              <a:noFill/>
            </a:ln>
            <a:effectLst/>
          </c:spPr>
          <c:txPr>
            <a:bodyPr rot="-540000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1200" baseline="0">
                  <a:solidFill>
                    <a:prstClr val="black">
                      <a:lumMod val="65000"/>
                      <a:lumOff val="35000"/>
                    </a:prst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4262559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chart>
  <c:spPr>
    <a:noFill/>
    <a:ln>
      <a:noFill/>
    </a:ln>
    <a:effectLst/>
  </c:spPr>
  <c:txPr>
    <a:bodyPr/>
    <a:lstStyle/>
    <a:p>
      <a:pPr>
        <a:defRPr sz="1800"/>
      </a:pPr>
      <a:endParaRPr lang="en-US"/>
    </a:p>
  </c:txPr>
  <c:externalData r:id="rId4">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Sheet1!$B$1</c:f>
              <c:strCache>
                <c:ptCount val="1"/>
                <c:pt idx="0">
                  <c:v>Interviewer Pref</c:v>
                </c:pt>
              </c:strCache>
            </c:strRef>
          </c:tx>
          <c:spPr>
            <a:ln w="50800" cap="rnd">
              <a:solidFill>
                <a:schemeClr val="accent1"/>
              </a:solidFill>
              <a:round/>
            </a:ln>
            <a:effectLst/>
          </c:spPr>
          <c:marker>
            <c:symbol val="circle"/>
            <c:size val="5"/>
            <c:spPr>
              <a:solidFill>
                <a:schemeClr val="accent1"/>
              </a:solidFill>
              <a:ln w="9525">
                <a:solidFill>
                  <a:schemeClr val="accent1"/>
                </a:solidFill>
              </a:ln>
              <a:effectLst/>
            </c:spPr>
          </c:marker>
          <c:cat>
            <c:strRef>
              <c:f>Sheet1!$A$2:$A$5</c:f>
              <c:strCache>
                <c:ptCount val="4"/>
                <c:pt idx="0">
                  <c:v>&lt;$30K (ref)</c:v>
                </c:pt>
                <c:pt idx="1">
                  <c:v>$30K-&lt;$50K</c:v>
                </c:pt>
                <c:pt idx="2">
                  <c:v>$50K-&lt;$75K</c:v>
                </c:pt>
                <c:pt idx="3">
                  <c:v>$75K+</c:v>
                </c:pt>
              </c:strCache>
            </c:strRef>
          </c:cat>
          <c:val>
            <c:numRef>
              <c:f>Sheet1!$B$2:$B$5</c:f>
              <c:numCache>
                <c:formatCode>General</c:formatCode>
                <c:ptCount val="4"/>
                <c:pt idx="0">
                  <c:v>6.1080200000000001E-2</c:v>
                </c:pt>
                <c:pt idx="1">
                  <c:v>9.3603999999999996E-3</c:v>
                </c:pt>
                <c:pt idx="2">
                  <c:v>5.4381999999999998E-3</c:v>
                </c:pt>
                <c:pt idx="3">
                  <c:v>1.9207100000000001E-2</c:v>
                </c:pt>
              </c:numCache>
            </c:numRef>
          </c:val>
          <c:smooth val="0"/>
          <c:extLst>
            <c:ext xmlns:c16="http://schemas.microsoft.com/office/drawing/2014/chart" uri="{C3380CC4-5D6E-409C-BE32-E72D297353CC}">
              <c16:uniqueId val="{00000000-AB34-47A2-B682-2ACD4FF55DEC}"/>
            </c:ext>
          </c:extLst>
        </c:ser>
        <c:ser>
          <c:idx val="1"/>
          <c:order val="1"/>
          <c:tx>
            <c:strRef>
              <c:f>Sheet1!$C$1</c:f>
              <c:strCache>
                <c:ptCount val="1"/>
                <c:pt idx="0">
                  <c:v>Mail Pref</c:v>
                </c:pt>
              </c:strCache>
            </c:strRef>
          </c:tx>
          <c:spPr>
            <a:ln w="50800" cap="rnd">
              <a:solidFill>
                <a:schemeClr val="accent2"/>
              </a:solidFill>
              <a:round/>
            </a:ln>
            <a:effectLst/>
          </c:spPr>
          <c:marker>
            <c:symbol val="square"/>
            <c:size val="12"/>
            <c:spPr>
              <a:solidFill>
                <a:schemeClr val="accent2"/>
              </a:solidFill>
              <a:ln w="9525">
                <a:solidFill>
                  <a:schemeClr val="accent2"/>
                </a:solidFill>
              </a:ln>
              <a:effectLst/>
            </c:spPr>
          </c:marker>
          <c:cat>
            <c:strRef>
              <c:f>Sheet1!$A$2:$A$5</c:f>
              <c:strCache>
                <c:ptCount val="4"/>
                <c:pt idx="0">
                  <c:v>&lt;$30K (ref)</c:v>
                </c:pt>
                <c:pt idx="1">
                  <c:v>$30K-&lt;$50K</c:v>
                </c:pt>
                <c:pt idx="2">
                  <c:v>$50K-&lt;$75K</c:v>
                </c:pt>
                <c:pt idx="3">
                  <c:v>$75K+</c:v>
                </c:pt>
              </c:strCache>
            </c:strRef>
          </c:cat>
          <c:val>
            <c:numRef>
              <c:f>Sheet1!$C$2:$C$5</c:f>
              <c:numCache>
                <c:formatCode>General</c:formatCode>
                <c:ptCount val="4"/>
                <c:pt idx="0">
                  <c:v>0.63609749999999998</c:v>
                </c:pt>
                <c:pt idx="1">
                  <c:v>0.53779840000000001</c:v>
                </c:pt>
                <c:pt idx="2">
                  <c:v>0.50568950000000001</c:v>
                </c:pt>
                <c:pt idx="3">
                  <c:v>0.42286699999999999</c:v>
                </c:pt>
              </c:numCache>
            </c:numRef>
          </c:val>
          <c:smooth val="0"/>
          <c:extLst>
            <c:ext xmlns:c16="http://schemas.microsoft.com/office/drawing/2014/chart" uri="{C3380CC4-5D6E-409C-BE32-E72D297353CC}">
              <c16:uniqueId val="{00000001-AB34-47A2-B682-2ACD4FF55DEC}"/>
            </c:ext>
          </c:extLst>
        </c:ser>
        <c:ser>
          <c:idx val="2"/>
          <c:order val="2"/>
          <c:tx>
            <c:strRef>
              <c:f>Sheet1!$D$1</c:f>
              <c:strCache>
                <c:ptCount val="1"/>
                <c:pt idx="0">
                  <c:v>Web Pref</c:v>
                </c:pt>
              </c:strCache>
            </c:strRef>
          </c:tx>
          <c:spPr>
            <a:ln w="50800" cap="rnd">
              <a:solidFill>
                <a:schemeClr val="accent3"/>
              </a:solidFill>
              <a:round/>
            </a:ln>
            <a:effectLst/>
          </c:spPr>
          <c:marker>
            <c:symbol val="circle"/>
            <c:size val="12"/>
            <c:spPr>
              <a:solidFill>
                <a:schemeClr val="accent3"/>
              </a:solidFill>
              <a:ln w="9525">
                <a:solidFill>
                  <a:schemeClr val="accent3"/>
                </a:solidFill>
              </a:ln>
              <a:effectLst/>
            </c:spPr>
          </c:marker>
          <c:cat>
            <c:strRef>
              <c:f>Sheet1!$A$2:$A$5</c:f>
              <c:strCache>
                <c:ptCount val="4"/>
                <c:pt idx="0">
                  <c:v>&lt;$30K (ref)</c:v>
                </c:pt>
                <c:pt idx="1">
                  <c:v>$30K-&lt;$50K</c:v>
                </c:pt>
                <c:pt idx="2">
                  <c:v>$50K-&lt;$75K</c:v>
                </c:pt>
                <c:pt idx="3">
                  <c:v>$75K+</c:v>
                </c:pt>
              </c:strCache>
            </c:strRef>
          </c:cat>
          <c:val>
            <c:numRef>
              <c:f>Sheet1!$D$2:$D$5</c:f>
              <c:numCache>
                <c:formatCode>General</c:formatCode>
                <c:ptCount val="4"/>
                <c:pt idx="0">
                  <c:v>0.30282229999999999</c:v>
                </c:pt>
                <c:pt idx="1">
                  <c:v>0.4528412</c:v>
                </c:pt>
                <c:pt idx="2">
                  <c:v>0.48887229999999998</c:v>
                </c:pt>
                <c:pt idx="3">
                  <c:v>0.55792589999999997</c:v>
                </c:pt>
              </c:numCache>
            </c:numRef>
          </c:val>
          <c:smooth val="0"/>
          <c:extLst>
            <c:ext xmlns:c16="http://schemas.microsoft.com/office/drawing/2014/chart" uri="{C3380CC4-5D6E-409C-BE32-E72D297353CC}">
              <c16:uniqueId val="{00000002-AB34-47A2-B682-2ACD4FF55DEC}"/>
            </c:ext>
          </c:extLst>
        </c:ser>
        <c:ser>
          <c:idx val="3"/>
          <c:order val="3"/>
          <c:tx>
            <c:strRef>
              <c:f>Sheet1!$E$1</c:f>
              <c:strCache>
                <c:ptCount val="1"/>
                <c:pt idx="0">
                  <c:v>Computer Web Pref</c:v>
                </c:pt>
              </c:strCache>
            </c:strRef>
          </c:tx>
          <c:spPr>
            <a:ln w="50800" cap="rnd">
              <a:solidFill>
                <a:schemeClr val="accent3">
                  <a:lumMod val="60000"/>
                  <a:lumOff val="40000"/>
                </a:schemeClr>
              </a:solidFill>
              <a:prstDash val="sysDash"/>
              <a:round/>
            </a:ln>
            <a:effectLst/>
          </c:spPr>
          <c:marker>
            <c:symbol val="triangle"/>
            <c:size val="12"/>
            <c:spPr>
              <a:solidFill>
                <a:schemeClr val="accent3">
                  <a:lumMod val="60000"/>
                  <a:lumOff val="40000"/>
                </a:schemeClr>
              </a:solidFill>
              <a:ln w="9525">
                <a:solidFill>
                  <a:schemeClr val="accent3">
                    <a:lumMod val="60000"/>
                    <a:lumOff val="40000"/>
                  </a:schemeClr>
                </a:solidFill>
              </a:ln>
              <a:effectLst/>
            </c:spPr>
          </c:marker>
          <c:cat>
            <c:strRef>
              <c:f>Sheet1!$A$2:$A$5</c:f>
              <c:strCache>
                <c:ptCount val="4"/>
                <c:pt idx="0">
                  <c:v>&lt;$30K (ref)</c:v>
                </c:pt>
                <c:pt idx="1">
                  <c:v>$30K-&lt;$50K</c:v>
                </c:pt>
                <c:pt idx="2">
                  <c:v>$50K-&lt;$75K</c:v>
                </c:pt>
                <c:pt idx="3">
                  <c:v>$75K+</c:v>
                </c:pt>
              </c:strCache>
            </c:strRef>
          </c:cat>
          <c:val>
            <c:numRef>
              <c:f>Sheet1!$E$2:$E$5</c:f>
              <c:numCache>
                <c:formatCode>General</c:formatCode>
                <c:ptCount val="4"/>
                <c:pt idx="0">
                  <c:v>0.2307469</c:v>
                </c:pt>
                <c:pt idx="1">
                  <c:v>0.23673</c:v>
                </c:pt>
                <c:pt idx="2">
                  <c:v>0.31644699999999998</c:v>
                </c:pt>
                <c:pt idx="3">
                  <c:v>0.39050099999999999</c:v>
                </c:pt>
              </c:numCache>
            </c:numRef>
          </c:val>
          <c:smooth val="0"/>
          <c:extLst>
            <c:ext xmlns:c16="http://schemas.microsoft.com/office/drawing/2014/chart" uri="{C3380CC4-5D6E-409C-BE32-E72D297353CC}">
              <c16:uniqueId val="{00000003-AB34-47A2-B682-2ACD4FF55DEC}"/>
            </c:ext>
          </c:extLst>
        </c:ser>
        <c:ser>
          <c:idx val="4"/>
          <c:order val="4"/>
          <c:tx>
            <c:strRef>
              <c:f>Sheet1!$F$1</c:f>
              <c:strCache>
                <c:ptCount val="1"/>
                <c:pt idx="0">
                  <c:v>Mobile Web Pref</c:v>
                </c:pt>
              </c:strCache>
            </c:strRef>
          </c:tx>
          <c:spPr>
            <a:ln w="50800" cap="rnd">
              <a:solidFill>
                <a:schemeClr val="accent3">
                  <a:lumMod val="50000"/>
                </a:schemeClr>
              </a:solidFill>
              <a:prstDash val="dashDot"/>
              <a:round/>
            </a:ln>
            <a:effectLst/>
          </c:spPr>
          <c:marker>
            <c:symbol val="star"/>
            <c:size val="12"/>
            <c:spPr>
              <a:noFill/>
              <a:ln w="9525">
                <a:solidFill>
                  <a:schemeClr val="accent3">
                    <a:lumMod val="50000"/>
                  </a:schemeClr>
                </a:solidFill>
              </a:ln>
              <a:effectLst/>
            </c:spPr>
          </c:marker>
          <c:cat>
            <c:strRef>
              <c:f>Sheet1!$A$2:$A$5</c:f>
              <c:strCache>
                <c:ptCount val="4"/>
                <c:pt idx="0">
                  <c:v>&lt;$30K (ref)</c:v>
                </c:pt>
                <c:pt idx="1">
                  <c:v>$30K-&lt;$50K</c:v>
                </c:pt>
                <c:pt idx="2">
                  <c:v>$50K-&lt;$75K</c:v>
                </c:pt>
                <c:pt idx="3">
                  <c:v>$75K+</c:v>
                </c:pt>
              </c:strCache>
            </c:strRef>
          </c:cat>
          <c:val>
            <c:numRef>
              <c:f>Sheet1!$F$2:$F$5</c:f>
              <c:numCache>
                <c:formatCode>General</c:formatCode>
                <c:ptCount val="4"/>
                <c:pt idx="0">
                  <c:v>7.0707599999999995E-2</c:v>
                </c:pt>
                <c:pt idx="1">
                  <c:v>0.2169111</c:v>
                </c:pt>
                <c:pt idx="2">
                  <c:v>0.17196239999999999</c:v>
                </c:pt>
                <c:pt idx="3">
                  <c:v>0.16883400000000001</c:v>
                </c:pt>
              </c:numCache>
            </c:numRef>
          </c:val>
          <c:smooth val="0"/>
          <c:extLst>
            <c:ext xmlns:c16="http://schemas.microsoft.com/office/drawing/2014/chart" uri="{C3380CC4-5D6E-409C-BE32-E72D297353CC}">
              <c16:uniqueId val="{00000004-AB34-47A2-B682-2ACD4FF55DEC}"/>
            </c:ext>
          </c:extLst>
        </c:ser>
        <c:dLbls>
          <c:showLegendKey val="0"/>
          <c:showVal val="0"/>
          <c:showCatName val="0"/>
          <c:showSerName val="0"/>
          <c:showPercent val="0"/>
          <c:showBubbleSize val="0"/>
        </c:dLbls>
        <c:marker val="1"/>
        <c:smooth val="0"/>
        <c:axId val="1426255952"/>
        <c:axId val="1426271792"/>
      </c:lineChart>
      <c:catAx>
        <c:axId val="1426255952"/>
        <c:scaling>
          <c:orientation val="minMax"/>
        </c:scaling>
        <c:delete val="0"/>
        <c:axPos val="b"/>
        <c:title>
          <c:tx>
            <c:rich>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dirty="0"/>
                  <a:t>Income Categories</a:t>
                </a:r>
              </a:p>
            </c:rich>
          </c:tx>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426271792"/>
        <c:crosses val="autoZero"/>
        <c:auto val="1"/>
        <c:lblAlgn val="ctr"/>
        <c:lblOffset val="100"/>
        <c:noMultiLvlLbl val="0"/>
      </c:catAx>
      <c:valAx>
        <c:axId val="1426271792"/>
        <c:scaling>
          <c:orientation val="minMax"/>
          <c:max val="1"/>
        </c:scaling>
        <c:delete val="0"/>
        <c:axPos val="l"/>
        <c:title>
          <c:tx>
            <c:rich>
              <a:bodyPr rot="-540000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1200" baseline="0">
                    <a:solidFill>
                      <a:prstClr val="black">
                        <a:lumMod val="65000"/>
                        <a:lumOff val="35000"/>
                      </a:prstClr>
                    </a:solidFill>
                    <a:latin typeface="+mn-lt"/>
                    <a:ea typeface="+mn-ea"/>
                    <a:cs typeface="+mn-cs"/>
                  </a:defRPr>
                </a:pPr>
                <a:r>
                  <a:rPr lang="en-US" sz="1800" b="0" i="0" u="none" strike="noStrike" kern="1200" baseline="0" dirty="0">
                    <a:solidFill>
                      <a:prstClr val="black">
                        <a:lumMod val="65000"/>
                        <a:lumOff val="35000"/>
                      </a:prstClr>
                    </a:solidFill>
                  </a:rPr>
                  <a:t>Average Marginal Predicted Probabilities</a:t>
                </a:r>
              </a:p>
            </c:rich>
          </c:tx>
          <c:overlay val="0"/>
          <c:spPr>
            <a:noFill/>
            <a:ln>
              <a:noFill/>
            </a:ln>
            <a:effectLst/>
          </c:spPr>
          <c:txPr>
            <a:bodyPr rot="-540000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1200" baseline="0">
                  <a:solidFill>
                    <a:prstClr val="black">
                      <a:lumMod val="65000"/>
                      <a:lumOff val="35000"/>
                    </a:prst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4262559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chart>
  <c:spPr>
    <a:noFill/>
    <a:ln>
      <a:noFill/>
    </a:ln>
    <a:effectLst/>
  </c:spPr>
  <c:txPr>
    <a:bodyPr/>
    <a:lstStyle/>
    <a:p>
      <a:pPr>
        <a:defRPr sz="1800"/>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Female</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Interviewer Pref</c:v>
                </c:pt>
                <c:pt idx="1">
                  <c:v>Mail Pref</c:v>
                </c:pt>
                <c:pt idx="2">
                  <c:v>Web Pref</c:v>
                </c:pt>
                <c:pt idx="3">
                  <c:v>Computer Web Pref</c:v>
                </c:pt>
                <c:pt idx="4">
                  <c:v>Mobile Web Pref</c:v>
                </c:pt>
              </c:strCache>
            </c:strRef>
          </c:cat>
          <c:val>
            <c:numRef>
              <c:f>Sheet1!$B$2:$B$6</c:f>
              <c:numCache>
                <c:formatCode>0.000</c:formatCode>
                <c:ptCount val="5"/>
                <c:pt idx="0">
                  <c:v>-9.2093000000000001E-3</c:v>
                </c:pt>
                <c:pt idx="1">
                  <c:v>4.9896099999999999E-2</c:v>
                </c:pt>
                <c:pt idx="2">
                  <c:v>-4.0686800000000002E-2</c:v>
                </c:pt>
                <c:pt idx="3">
                  <c:v>-7.8555399999999997E-2</c:v>
                </c:pt>
                <c:pt idx="4">
                  <c:v>3.9921400000000003E-2</c:v>
                </c:pt>
              </c:numCache>
            </c:numRef>
          </c:val>
          <c:extLst>
            <c:ext xmlns:c16="http://schemas.microsoft.com/office/drawing/2014/chart" uri="{C3380CC4-5D6E-409C-BE32-E72D297353CC}">
              <c16:uniqueId val="{00000000-D5CC-4CCF-AECA-64435FAC9662}"/>
            </c:ext>
          </c:extLst>
        </c:ser>
        <c:dLbls>
          <c:showLegendKey val="0"/>
          <c:showVal val="0"/>
          <c:showCatName val="0"/>
          <c:showSerName val="0"/>
          <c:showPercent val="0"/>
          <c:showBubbleSize val="0"/>
        </c:dLbls>
        <c:gapWidth val="219"/>
        <c:overlap val="-27"/>
        <c:axId val="1246508863"/>
        <c:axId val="1246501183"/>
      </c:barChart>
      <c:catAx>
        <c:axId val="1246508863"/>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46501183"/>
        <c:crosses val="autoZero"/>
        <c:auto val="1"/>
        <c:lblAlgn val="ctr"/>
        <c:lblOffset val="100"/>
        <c:noMultiLvlLbl val="0"/>
      </c:catAx>
      <c:valAx>
        <c:axId val="1246501183"/>
        <c:scaling>
          <c:orientation val="minMax"/>
          <c:max val="0.35000000000000003"/>
          <c:min val="-0.35000000000000003"/>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dirty="0"/>
                  <a:t>Average Marginal Effect</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465088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Age - Continuous effect</c:v>
                </c:pt>
              </c:strCache>
            </c:strRef>
          </c:tx>
          <c:spPr>
            <a:solidFill>
              <a:schemeClr val="accent1"/>
            </a:solidFill>
            <a:ln>
              <a:noFill/>
            </a:ln>
            <a:effectLst/>
          </c:spPr>
          <c:invertIfNegative val="0"/>
          <c:dLbls>
            <c:numFmt formatCode="0.0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Interviewer Pref</c:v>
                </c:pt>
                <c:pt idx="1">
                  <c:v>Mail Pref</c:v>
                </c:pt>
                <c:pt idx="2">
                  <c:v>Web Pref</c:v>
                </c:pt>
                <c:pt idx="3">
                  <c:v>Computer Web Pref</c:v>
                </c:pt>
                <c:pt idx="4">
                  <c:v>Mobile Web Pref</c:v>
                </c:pt>
              </c:strCache>
            </c:strRef>
          </c:cat>
          <c:val>
            <c:numRef>
              <c:f>Sheet1!$B$2:$B$6</c:f>
              <c:numCache>
                <c:formatCode>0.000</c:formatCode>
                <c:ptCount val="5"/>
                <c:pt idx="0" formatCode="0.0000">
                  <c:v>-1.8239999999999999E-4</c:v>
                </c:pt>
                <c:pt idx="1">
                  <c:v>7.1310999999999996E-3</c:v>
                </c:pt>
                <c:pt idx="2">
                  <c:v>-6.9487000000000004E-3</c:v>
                </c:pt>
                <c:pt idx="3">
                  <c:v>-1.5510999999999999E-3</c:v>
                </c:pt>
                <c:pt idx="4">
                  <c:v>-5.3271999999999998E-3</c:v>
                </c:pt>
              </c:numCache>
            </c:numRef>
          </c:val>
          <c:extLst>
            <c:ext xmlns:c16="http://schemas.microsoft.com/office/drawing/2014/chart" uri="{C3380CC4-5D6E-409C-BE32-E72D297353CC}">
              <c16:uniqueId val="{00000000-D5CC-4CCF-AECA-64435FAC9662}"/>
            </c:ext>
          </c:extLst>
        </c:ser>
        <c:dLbls>
          <c:showLegendKey val="0"/>
          <c:showVal val="0"/>
          <c:showCatName val="0"/>
          <c:showSerName val="0"/>
          <c:showPercent val="0"/>
          <c:showBubbleSize val="0"/>
        </c:dLbls>
        <c:gapWidth val="219"/>
        <c:overlap val="-27"/>
        <c:axId val="1246508863"/>
        <c:axId val="1246501183"/>
      </c:barChart>
      <c:catAx>
        <c:axId val="1246508863"/>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46501183"/>
        <c:crosses val="autoZero"/>
        <c:auto val="1"/>
        <c:lblAlgn val="ctr"/>
        <c:lblOffset val="100"/>
        <c:noMultiLvlLbl val="0"/>
      </c:catAx>
      <c:valAx>
        <c:axId val="1246501183"/>
        <c:scaling>
          <c:orientation val="minMax"/>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dirty="0"/>
                  <a:t>Average Marginal Effect</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465088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Interviewer Pref (p=0.58)</c:v>
                </c:pt>
              </c:strCache>
            </c:strRef>
          </c:tx>
          <c:spPr>
            <a:ln w="50800" cap="rnd">
              <a:solidFill>
                <a:schemeClr val="accent1"/>
              </a:solidFill>
              <a:round/>
            </a:ln>
            <a:effectLst/>
          </c:spPr>
          <c:marker>
            <c:symbol val="circle"/>
            <c:size val="5"/>
            <c:spPr>
              <a:solidFill>
                <a:schemeClr val="accent1"/>
              </a:solidFill>
              <a:ln w="9525">
                <a:solidFill>
                  <a:schemeClr val="accent1"/>
                </a:solidFill>
              </a:ln>
              <a:effectLst/>
            </c:spPr>
          </c:marker>
          <c:cat>
            <c:numRef>
              <c:f>Sheet1!$A$2:$A$5</c:f>
              <c:numCache>
                <c:formatCode>General</c:formatCode>
                <c:ptCount val="4"/>
                <c:pt idx="0">
                  <c:v>20</c:v>
                </c:pt>
                <c:pt idx="1">
                  <c:v>40</c:v>
                </c:pt>
                <c:pt idx="2">
                  <c:v>60</c:v>
                </c:pt>
                <c:pt idx="3">
                  <c:v>80</c:v>
                </c:pt>
              </c:numCache>
            </c:numRef>
          </c:cat>
          <c:val>
            <c:numRef>
              <c:f>Sheet1!$B$2:$B$5</c:f>
              <c:numCache>
                <c:formatCode>0%</c:formatCode>
                <c:ptCount val="4"/>
                <c:pt idx="0">
                  <c:v>2.69672E-2</c:v>
                </c:pt>
                <c:pt idx="1">
                  <c:v>2.4617199999999999E-2</c:v>
                </c:pt>
                <c:pt idx="2">
                  <c:v>2.0693599999999999E-2</c:v>
                </c:pt>
                <c:pt idx="3">
                  <c:v>1.6111400000000001E-2</c:v>
                </c:pt>
              </c:numCache>
            </c:numRef>
          </c:val>
          <c:smooth val="0"/>
          <c:extLst>
            <c:ext xmlns:c16="http://schemas.microsoft.com/office/drawing/2014/chart" uri="{C3380CC4-5D6E-409C-BE32-E72D297353CC}">
              <c16:uniqueId val="{00000000-AB34-47A2-B682-2ACD4FF55DEC}"/>
            </c:ext>
          </c:extLst>
        </c:ser>
        <c:ser>
          <c:idx val="1"/>
          <c:order val="1"/>
          <c:tx>
            <c:strRef>
              <c:f>Sheet1!$C$1</c:f>
              <c:strCache>
                <c:ptCount val="1"/>
                <c:pt idx="0">
                  <c:v>Mail Pref (p&lt;.0001)</c:v>
                </c:pt>
              </c:strCache>
            </c:strRef>
          </c:tx>
          <c:spPr>
            <a:ln w="50800" cap="rnd">
              <a:solidFill>
                <a:schemeClr val="accent2"/>
              </a:solidFill>
              <a:round/>
            </a:ln>
            <a:effectLst/>
          </c:spPr>
          <c:marker>
            <c:symbol val="square"/>
            <c:size val="12"/>
            <c:spPr>
              <a:solidFill>
                <a:schemeClr val="accent2"/>
              </a:solidFill>
              <a:ln w="9525">
                <a:solidFill>
                  <a:schemeClr val="accent2"/>
                </a:solidFill>
              </a:ln>
              <a:effectLst/>
            </c:spPr>
          </c:marker>
          <c:dLbls>
            <c:dLbl>
              <c:idx val="0"/>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886-4BAB-903D-2BF7A4EB5BC4}"/>
                </c:ext>
              </c:extLst>
            </c:dLbl>
            <c:dLbl>
              <c:idx val="3"/>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886-4BAB-903D-2BF7A4EB5BC4}"/>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c:v>
                </c:pt>
                <c:pt idx="1">
                  <c:v>40</c:v>
                </c:pt>
                <c:pt idx="2">
                  <c:v>60</c:v>
                </c:pt>
                <c:pt idx="3">
                  <c:v>80</c:v>
                </c:pt>
              </c:numCache>
            </c:numRef>
          </c:cat>
          <c:val>
            <c:numRef>
              <c:f>Sheet1!$C$2:$C$5</c:f>
              <c:numCache>
                <c:formatCode>0%</c:formatCode>
                <c:ptCount val="4"/>
                <c:pt idx="0">
                  <c:v>0.24463109999999999</c:v>
                </c:pt>
                <c:pt idx="1">
                  <c:v>0.37672830000000002</c:v>
                </c:pt>
                <c:pt idx="2">
                  <c:v>0.53016920000000001</c:v>
                </c:pt>
                <c:pt idx="3">
                  <c:v>0.68008840000000004</c:v>
                </c:pt>
              </c:numCache>
            </c:numRef>
          </c:val>
          <c:smooth val="0"/>
          <c:extLst>
            <c:ext xmlns:c16="http://schemas.microsoft.com/office/drawing/2014/chart" uri="{C3380CC4-5D6E-409C-BE32-E72D297353CC}">
              <c16:uniqueId val="{00000001-AB34-47A2-B682-2ACD4FF55DEC}"/>
            </c:ext>
          </c:extLst>
        </c:ser>
        <c:ser>
          <c:idx val="2"/>
          <c:order val="2"/>
          <c:tx>
            <c:strRef>
              <c:f>Sheet1!$D$1</c:f>
              <c:strCache>
                <c:ptCount val="1"/>
                <c:pt idx="0">
                  <c:v>Web Pref (p&lt;.0001)</c:v>
                </c:pt>
              </c:strCache>
            </c:strRef>
          </c:tx>
          <c:spPr>
            <a:ln w="50800" cap="rnd">
              <a:solidFill>
                <a:schemeClr val="accent3"/>
              </a:solidFill>
              <a:round/>
            </a:ln>
            <a:effectLst/>
          </c:spPr>
          <c:marker>
            <c:symbol val="circle"/>
            <c:size val="12"/>
            <c:spPr>
              <a:solidFill>
                <a:schemeClr val="accent3"/>
              </a:solidFill>
              <a:ln w="9525">
                <a:solidFill>
                  <a:schemeClr val="accent3"/>
                </a:solidFill>
              </a:ln>
              <a:effectLst/>
            </c:spPr>
          </c:marker>
          <c:dLbls>
            <c:dLbl>
              <c:idx val="0"/>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886-4BAB-903D-2BF7A4EB5BC4}"/>
                </c:ext>
              </c:extLst>
            </c:dLbl>
            <c:dLbl>
              <c:idx val="3"/>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886-4BAB-903D-2BF7A4EB5BC4}"/>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c:v>
                </c:pt>
                <c:pt idx="1">
                  <c:v>40</c:v>
                </c:pt>
                <c:pt idx="2">
                  <c:v>60</c:v>
                </c:pt>
                <c:pt idx="3">
                  <c:v>80</c:v>
                </c:pt>
              </c:numCache>
            </c:numRef>
          </c:cat>
          <c:val>
            <c:numRef>
              <c:f>Sheet1!$D$2:$D$5</c:f>
              <c:numCache>
                <c:formatCode>0%</c:formatCode>
                <c:ptCount val="4"/>
                <c:pt idx="0">
                  <c:v>0.72840170000000004</c:v>
                </c:pt>
                <c:pt idx="1">
                  <c:v>0.59865449999999998</c:v>
                </c:pt>
                <c:pt idx="2">
                  <c:v>0.44913720000000001</c:v>
                </c:pt>
                <c:pt idx="3">
                  <c:v>0.30380020000000002</c:v>
                </c:pt>
              </c:numCache>
            </c:numRef>
          </c:val>
          <c:smooth val="0"/>
          <c:extLst>
            <c:ext xmlns:c16="http://schemas.microsoft.com/office/drawing/2014/chart" uri="{C3380CC4-5D6E-409C-BE32-E72D297353CC}">
              <c16:uniqueId val="{00000002-AB34-47A2-B682-2ACD4FF55DEC}"/>
            </c:ext>
          </c:extLst>
        </c:ser>
        <c:ser>
          <c:idx val="3"/>
          <c:order val="3"/>
          <c:tx>
            <c:strRef>
              <c:f>Sheet1!$E$1</c:f>
              <c:strCache>
                <c:ptCount val="1"/>
                <c:pt idx="0">
                  <c:v>Computer Web Pref (p=0.45)</c:v>
                </c:pt>
              </c:strCache>
            </c:strRef>
          </c:tx>
          <c:spPr>
            <a:ln w="50800" cap="rnd">
              <a:solidFill>
                <a:schemeClr val="accent3">
                  <a:lumMod val="60000"/>
                  <a:lumOff val="40000"/>
                </a:schemeClr>
              </a:solidFill>
              <a:prstDash val="sysDash"/>
              <a:round/>
            </a:ln>
            <a:effectLst/>
          </c:spPr>
          <c:marker>
            <c:symbol val="triangle"/>
            <c:size val="12"/>
            <c:spPr>
              <a:solidFill>
                <a:schemeClr val="accent3">
                  <a:lumMod val="60000"/>
                  <a:lumOff val="40000"/>
                </a:schemeClr>
              </a:solidFill>
              <a:ln w="9525">
                <a:solidFill>
                  <a:schemeClr val="accent3">
                    <a:lumMod val="60000"/>
                    <a:lumOff val="40000"/>
                  </a:schemeClr>
                </a:solidFill>
              </a:ln>
              <a:effectLst/>
            </c:spPr>
          </c:marker>
          <c:dLbls>
            <c:dLbl>
              <c:idx val="0"/>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886-4BAB-903D-2BF7A4EB5BC4}"/>
                </c:ext>
              </c:extLst>
            </c:dLbl>
            <c:dLbl>
              <c:idx val="3"/>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886-4BAB-903D-2BF7A4EB5BC4}"/>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c:v>
                </c:pt>
                <c:pt idx="1">
                  <c:v>40</c:v>
                </c:pt>
                <c:pt idx="2">
                  <c:v>60</c:v>
                </c:pt>
                <c:pt idx="3">
                  <c:v>80</c:v>
                </c:pt>
              </c:numCache>
            </c:numRef>
          </c:cat>
          <c:val>
            <c:numRef>
              <c:f>Sheet1!$E$2:$E$5</c:f>
              <c:numCache>
                <c:formatCode>0%</c:formatCode>
                <c:ptCount val="4"/>
                <c:pt idx="0">
                  <c:v>0.35603210000000002</c:v>
                </c:pt>
                <c:pt idx="1">
                  <c:v>0.37607279999999998</c:v>
                </c:pt>
                <c:pt idx="2">
                  <c:v>0.3398139</c:v>
                </c:pt>
                <c:pt idx="3">
                  <c:v>0.27014739999999998</c:v>
                </c:pt>
              </c:numCache>
            </c:numRef>
          </c:val>
          <c:smooth val="0"/>
          <c:extLst>
            <c:ext xmlns:c16="http://schemas.microsoft.com/office/drawing/2014/chart" uri="{C3380CC4-5D6E-409C-BE32-E72D297353CC}">
              <c16:uniqueId val="{00000003-AB34-47A2-B682-2ACD4FF55DEC}"/>
            </c:ext>
          </c:extLst>
        </c:ser>
        <c:ser>
          <c:idx val="4"/>
          <c:order val="4"/>
          <c:tx>
            <c:strRef>
              <c:f>Sheet1!$F$1</c:f>
              <c:strCache>
                <c:ptCount val="1"/>
                <c:pt idx="0">
                  <c:v>Mobile Web Pref (p&lt;.0001)</c:v>
                </c:pt>
              </c:strCache>
            </c:strRef>
          </c:tx>
          <c:spPr>
            <a:ln w="50800" cap="rnd">
              <a:solidFill>
                <a:schemeClr val="accent3">
                  <a:lumMod val="50000"/>
                </a:schemeClr>
              </a:solidFill>
              <a:prstDash val="dashDot"/>
              <a:round/>
            </a:ln>
            <a:effectLst/>
          </c:spPr>
          <c:marker>
            <c:symbol val="star"/>
            <c:size val="12"/>
            <c:spPr>
              <a:noFill/>
              <a:ln w="9525">
                <a:solidFill>
                  <a:schemeClr val="accent3">
                    <a:lumMod val="50000"/>
                  </a:schemeClr>
                </a:solidFill>
              </a:ln>
              <a:effectLst/>
            </c:spPr>
          </c:marker>
          <c:dLbls>
            <c:dLbl>
              <c:idx val="0"/>
              <c:layout>
                <c:manualLayout>
                  <c:x val="-6.0205421676667509E-2"/>
                  <c:y val="-4.921874697227196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886-4BAB-903D-2BF7A4EB5BC4}"/>
                </c:ext>
              </c:extLst>
            </c:dLbl>
            <c:dLbl>
              <c:idx val="3"/>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886-4BAB-903D-2BF7A4EB5BC4}"/>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t"/>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c:v>
                </c:pt>
                <c:pt idx="1">
                  <c:v>40</c:v>
                </c:pt>
                <c:pt idx="2">
                  <c:v>60</c:v>
                </c:pt>
                <c:pt idx="3">
                  <c:v>80</c:v>
                </c:pt>
              </c:numCache>
            </c:numRef>
          </c:cat>
          <c:val>
            <c:numRef>
              <c:f>Sheet1!$F$2:$F$5</c:f>
              <c:numCache>
                <c:formatCode>0%</c:formatCode>
                <c:ptCount val="4"/>
                <c:pt idx="0">
                  <c:v>0.38255670000000003</c:v>
                </c:pt>
                <c:pt idx="1">
                  <c:v>0.21787889999999999</c:v>
                </c:pt>
                <c:pt idx="2">
                  <c:v>0.1045706</c:v>
                </c:pt>
                <c:pt idx="3">
                  <c:v>4.3618200000000003E-2</c:v>
                </c:pt>
              </c:numCache>
            </c:numRef>
          </c:val>
          <c:smooth val="0"/>
          <c:extLst>
            <c:ext xmlns:c16="http://schemas.microsoft.com/office/drawing/2014/chart" uri="{C3380CC4-5D6E-409C-BE32-E72D297353CC}">
              <c16:uniqueId val="{00000004-AB34-47A2-B682-2ACD4FF55DEC}"/>
            </c:ext>
          </c:extLst>
        </c:ser>
        <c:dLbls>
          <c:showLegendKey val="0"/>
          <c:showVal val="0"/>
          <c:showCatName val="0"/>
          <c:showSerName val="0"/>
          <c:showPercent val="0"/>
          <c:showBubbleSize val="0"/>
        </c:dLbls>
        <c:marker val="1"/>
        <c:smooth val="0"/>
        <c:axId val="1426255952"/>
        <c:axId val="1426271792"/>
      </c:lineChart>
      <c:catAx>
        <c:axId val="1426255952"/>
        <c:scaling>
          <c:orientation val="minMax"/>
        </c:scaling>
        <c:delete val="0"/>
        <c:axPos val="b"/>
        <c:title>
          <c:tx>
            <c:rich>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a:t>Age</a:t>
                </a:r>
              </a:p>
            </c:rich>
          </c:tx>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426271792"/>
        <c:crosses val="autoZero"/>
        <c:auto val="1"/>
        <c:lblAlgn val="ctr"/>
        <c:lblOffset val="100"/>
        <c:noMultiLvlLbl val="0"/>
      </c:catAx>
      <c:valAx>
        <c:axId val="1426271792"/>
        <c:scaling>
          <c:orientation val="minMax"/>
          <c:max val="1"/>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dirty="0"/>
                  <a:t>Average Marginal</a:t>
                </a:r>
                <a:r>
                  <a:rPr lang="en-US" baseline="0" dirty="0"/>
                  <a:t> Predicted Probabilities</a:t>
                </a:r>
                <a:endParaRPr lang="en-US" dirty="0"/>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4262559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$30K-&lt;$50K</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Interviewer Pref</c:v>
                </c:pt>
                <c:pt idx="1">
                  <c:v>Mail Pref</c:v>
                </c:pt>
                <c:pt idx="2">
                  <c:v>Web Pref</c:v>
                </c:pt>
                <c:pt idx="3">
                  <c:v>Computer Web Pref</c:v>
                </c:pt>
                <c:pt idx="4">
                  <c:v>Mobile Web Pref</c:v>
                </c:pt>
              </c:strCache>
            </c:strRef>
          </c:cat>
          <c:val>
            <c:numRef>
              <c:f>Sheet1!$B$2:$B$6</c:f>
              <c:numCache>
                <c:formatCode>0.000</c:formatCode>
                <c:ptCount val="5"/>
                <c:pt idx="0">
                  <c:v>-5.1719800000000003E-2</c:v>
                </c:pt>
                <c:pt idx="1">
                  <c:v>-9.82991E-2</c:v>
                </c:pt>
                <c:pt idx="2">
                  <c:v>0.15001890000000001</c:v>
                </c:pt>
                <c:pt idx="3">
                  <c:v>5.9830999999999999E-3</c:v>
                </c:pt>
                <c:pt idx="4">
                  <c:v>0.14620349999999999</c:v>
                </c:pt>
              </c:numCache>
            </c:numRef>
          </c:val>
          <c:extLst>
            <c:ext xmlns:c16="http://schemas.microsoft.com/office/drawing/2014/chart" uri="{C3380CC4-5D6E-409C-BE32-E72D297353CC}">
              <c16:uniqueId val="{00000000-D5CC-4CCF-AECA-64435FAC9662}"/>
            </c:ext>
          </c:extLst>
        </c:ser>
        <c:ser>
          <c:idx val="1"/>
          <c:order val="1"/>
          <c:tx>
            <c:strRef>
              <c:f>Sheet1!$C$1</c:f>
              <c:strCache>
                <c:ptCount val="1"/>
                <c:pt idx="0">
                  <c:v>$50K-&lt;$75K</c:v>
                </c:pt>
              </c:strCache>
            </c:strRef>
          </c:tx>
          <c:spPr>
            <a:solidFill>
              <a:schemeClr val="accent2"/>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Interviewer Pref</c:v>
                </c:pt>
                <c:pt idx="1">
                  <c:v>Mail Pref</c:v>
                </c:pt>
                <c:pt idx="2">
                  <c:v>Web Pref</c:v>
                </c:pt>
                <c:pt idx="3">
                  <c:v>Computer Web Pref</c:v>
                </c:pt>
                <c:pt idx="4">
                  <c:v>Mobile Web Pref</c:v>
                </c:pt>
              </c:strCache>
            </c:strRef>
          </c:cat>
          <c:val>
            <c:numRef>
              <c:f>Sheet1!$C$2:$C$6</c:f>
              <c:numCache>
                <c:formatCode>0.000</c:formatCode>
                <c:ptCount val="5"/>
                <c:pt idx="0">
                  <c:v>-5.56421E-2</c:v>
                </c:pt>
                <c:pt idx="1">
                  <c:v>-0.130408</c:v>
                </c:pt>
                <c:pt idx="2">
                  <c:v>0.18604999999999999</c:v>
                </c:pt>
                <c:pt idx="3">
                  <c:v>8.5700100000000001E-2</c:v>
                </c:pt>
                <c:pt idx="4">
                  <c:v>0.10125480000000001</c:v>
                </c:pt>
              </c:numCache>
            </c:numRef>
          </c:val>
          <c:extLst>
            <c:ext xmlns:c16="http://schemas.microsoft.com/office/drawing/2014/chart" uri="{C3380CC4-5D6E-409C-BE32-E72D297353CC}">
              <c16:uniqueId val="{00000000-D4FE-4D36-874C-4D1071147E02}"/>
            </c:ext>
          </c:extLst>
        </c:ser>
        <c:ser>
          <c:idx val="2"/>
          <c:order val="2"/>
          <c:tx>
            <c:strRef>
              <c:f>Sheet1!$D$1</c:f>
              <c:strCache>
                <c:ptCount val="1"/>
                <c:pt idx="0">
                  <c:v>$75K+</c:v>
                </c:pt>
              </c:strCache>
            </c:strRef>
          </c:tx>
          <c:spPr>
            <a:solidFill>
              <a:schemeClr val="accent3"/>
            </a:solidFill>
            <a:ln>
              <a:noFill/>
            </a:ln>
            <a:effectLst/>
          </c:spPr>
          <c:invertIfNegative val="0"/>
          <c:dLbls>
            <c:dLbl>
              <c:idx val="4"/>
              <c:layout>
                <c:manualLayout>
                  <c:x val="5.5315058457563546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6AE-4A49-B02D-4AB8DB5A882F}"/>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Interviewer Pref</c:v>
                </c:pt>
                <c:pt idx="1">
                  <c:v>Mail Pref</c:v>
                </c:pt>
                <c:pt idx="2">
                  <c:v>Web Pref</c:v>
                </c:pt>
                <c:pt idx="3">
                  <c:v>Computer Web Pref</c:v>
                </c:pt>
                <c:pt idx="4">
                  <c:v>Mobile Web Pref</c:v>
                </c:pt>
              </c:strCache>
            </c:strRef>
          </c:cat>
          <c:val>
            <c:numRef>
              <c:f>Sheet1!$D$2:$D$6</c:f>
              <c:numCache>
                <c:formatCode>0.000</c:formatCode>
                <c:ptCount val="5"/>
                <c:pt idx="0">
                  <c:v>-4.1873100000000003E-2</c:v>
                </c:pt>
                <c:pt idx="1">
                  <c:v>-0.21323049999999999</c:v>
                </c:pt>
                <c:pt idx="2">
                  <c:v>0.25510359999999999</c:v>
                </c:pt>
                <c:pt idx="3">
                  <c:v>0.15975410000000001</c:v>
                </c:pt>
                <c:pt idx="4">
                  <c:v>9.8126400000000003E-2</c:v>
                </c:pt>
              </c:numCache>
            </c:numRef>
          </c:val>
          <c:extLst>
            <c:ext xmlns:c16="http://schemas.microsoft.com/office/drawing/2014/chart" uri="{C3380CC4-5D6E-409C-BE32-E72D297353CC}">
              <c16:uniqueId val="{00000001-D4FE-4D36-874C-4D1071147E02}"/>
            </c:ext>
          </c:extLst>
        </c:ser>
        <c:dLbls>
          <c:showLegendKey val="0"/>
          <c:showVal val="0"/>
          <c:showCatName val="0"/>
          <c:showSerName val="0"/>
          <c:showPercent val="0"/>
          <c:showBubbleSize val="0"/>
        </c:dLbls>
        <c:gapWidth val="219"/>
        <c:overlap val="-27"/>
        <c:axId val="1246508863"/>
        <c:axId val="1246501183"/>
      </c:barChart>
      <c:catAx>
        <c:axId val="1246508863"/>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46501183"/>
        <c:crosses val="autoZero"/>
        <c:auto val="1"/>
        <c:lblAlgn val="ctr"/>
        <c:lblOffset val="100"/>
        <c:noMultiLvlLbl val="0"/>
      </c:catAx>
      <c:valAx>
        <c:axId val="1246501183"/>
        <c:scaling>
          <c:orientation val="minMax"/>
          <c:max val="0.35000000000000003"/>
          <c:min val="-0.35000000000000003"/>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dirty="0"/>
                  <a:t>Average Marginal Effect</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465088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People of color</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Interviewer Pref</c:v>
                </c:pt>
                <c:pt idx="1">
                  <c:v>Mail Pref</c:v>
                </c:pt>
                <c:pt idx="2">
                  <c:v>Web Pref</c:v>
                </c:pt>
                <c:pt idx="3">
                  <c:v>Computer Web Pref</c:v>
                </c:pt>
                <c:pt idx="4">
                  <c:v>Mobile Web Pref</c:v>
                </c:pt>
              </c:strCache>
            </c:strRef>
          </c:cat>
          <c:val>
            <c:numRef>
              <c:f>Sheet1!$B$2:$B$6</c:f>
              <c:numCache>
                <c:formatCode>0.000</c:formatCode>
                <c:ptCount val="5"/>
                <c:pt idx="0">
                  <c:v>5.0381599999999999E-2</c:v>
                </c:pt>
                <c:pt idx="1">
                  <c:v>0.10991860000000001</c:v>
                </c:pt>
                <c:pt idx="2">
                  <c:v>-0.1603002</c:v>
                </c:pt>
                <c:pt idx="3">
                  <c:v>-9.4260300000000005E-2</c:v>
                </c:pt>
                <c:pt idx="4">
                  <c:v>-6.6283300000000003E-2</c:v>
                </c:pt>
              </c:numCache>
            </c:numRef>
          </c:val>
          <c:extLst>
            <c:ext xmlns:c16="http://schemas.microsoft.com/office/drawing/2014/chart" uri="{C3380CC4-5D6E-409C-BE32-E72D297353CC}">
              <c16:uniqueId val="{00000000-D5CC-4CCF-AECA-64435FAC9662}"/>
            </c:ext>
          </c:extLst>
        </c:ser>
        <c:dLbls>
          <c:showLegendKey val="0"/>
          <c:showVal val="0"/>
          <c:showCatName val="0"/>
          <c:showSerName val="0"/>
          <c:showPercent val="0"/>
          <c:showBubbleSize val="0"/>
        </c:dLbls>
        <c:gapWidth val="219"/>
        <c:overlap val="-27"/>
        <c:axId val="1246508863"/>
        <c:axId val="1246501183"/>
      </c:barChart>
      <c:catAx>
        <c:axId val="1246508863"/>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46501183"/>
        <c:crosses val="autoZero"/>
        <c:auto val="1"/>
        <c:lblAlgn val="ctr"/>
        <c:lblOffset val="100"/>
        <c:noMultiLvlLbl val="0"/>
      </c:catAx>
      <c:valAx>
        <c:axId val="1246501183"/>
        <c:scaling>
          <c:orientation val="minMax"/>
          <c:max val="0.35000000000000003"/>
          <c:min val="-0.35000000000000003"/>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dirty="0"/>
                  <a:t>Average Marginal Effect</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465088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Open country, but not a farm</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Interviewer Pref</c:v>
                </c:pt>
                <c:pt idx="1">
                  <c:v>Mail Pref</c:v>
                </c:pt>
                <c:pt idx="2">
                  <c:v>Web Pref</c:v>
                </c:pt>
                <c:pt idx="3">
                  <c:v>Computer Web Pref</c:v>
                </c:pt>
                <c:pt idx="4">
                  <c:v>Mobile Web Pref</c:v>
                </c:pt>
              </c:strCache>
            </c:strRef>
          </c:cat>
          <c:val>
            <c:numRef>
              <c:f>Sheet1!$B$2:$B$6</c:f>
              <c:numCache>
                <c:formatCode>0.000</c:formatCode>
                <c:ptCount val="5"/>
                <c:pt idx="0">
                  <c:v>-1.83176E-2</c:v>
                </c:pt>
                <c:pt idx="1">
                  <c:v>-0.2012439</c:v>
                </c:pt>
                <c:pt idx="2">
                  <c:v>0.21956149999999999</c:v>
                </c:pt>
                <c:pt idx="3">
                  <c:v>0.17481079999999999</c:v>
                </c:pt>
                <c:pt idx="4">
                  <c:v>6.6474099999999994E-2</c:v>
                </c:pt>
              </c:numCache>
            </c:numRef>
          </c:val>
          <c:extLst>
            <c:ext xmlns:c16="http://schemas.microsoft.com/office/drawing/2014/chart" uri="{C3380CC4-5D6E-409C-BE32-E72D297353CC}">
              <c16:uniqueId val="{00000000-D5CC-4CCF-AECA-64435FAC9662}"/>
            </c:ext>
          </c:extLst>
        </c:ser>
        <c:ser>
          <c:idx val="1"/>
          <c:order val="1"/>
          <c:tx>
            <c:strRef>
              <c:f>Sheet1!$C$1</c:f>
              <c:strCache>
                <c:ptCount val="1"/>
                <c:pt idx="0">
                  <c:v>Town or City</c:v>
                </c:pt>
              </c:strCache>
            </c:strRef>
          </c:tx>
          <c:spPr>
            <a:solidFill>
              <a:schemeClr val="accent2"/>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Interviewer Pref</c:v>
                </c:pt>
                <c:pt idx="1">
                  <c:v>Mail Pref</c:v>
                </c:pt>
                <c:pt idx="2">
                  <c:v>Web Pref</c:v>
                </c:pt>
                <c:pt idx="3">
                  <c:v>Computer Web Pref</c:v>
                </c:pt>
                <c:pt idx="4">
                  <c:v>Mobile Web Pref</c:v>
                </c:pt>
              </c:strCache>
            </c:strRef>
          </c:cat>
          <c:val>
            <c:numRef>
              <c:f>Sheet1!$C$2:$C$6</c:f>
              <c:numCache>
                <c:formatCode>0.000</c:formatCode>
                <c:ptCount val="5"/>
                <c:pt idx="0">
                  <c:v>-4.6610999999999996E-3</c:v>
                </c:pt>
                <c:pt idx="1">
                  <c:v>-0.20932870000000001</c:v>
                </c:pt>
                <c:pt idx="2">
                  <c:v>0.21398980000000001</c:v>
                </c:pt>
                <c:pt idx="3">
                  <c:v>0.16295750000000001</c:v>
                </c:pt>
                <c:pt idx="4">
                  <c:v>4.8856700000000003E-2</c:v>
                </c:pt>
              </c:numCache>
            </c:numRef>
          </c:val>
          <c:extLst>
            <c:ext xmlns:c16="http://schemas.microsoft.com/office/drawing/2014/chart" uri="{C3380CC4-5D6E-409C-BE32-E72D297353CC}">
              <c16:uniqueId val="{00000000-D4FE-4D36-874C-4D1071147E02}"/>
            </c:ext>
          </c:extLst>
        </c:ser>
        <c:dLbls>
          <c:showLegendKey val="0"/>
          <c:showVal val="0"/>
          <c:showCatName val="0"/>
          <c:showSerName val="0"/>
          <c:showPercent val="0"/>
          <c:showBubbleSize val="0"/>
        </c:dLbls>
        <c:gapWidth val="219"/>
        <c:overlap val="-27"/>
        <c:axId val="1246508863"/>
        <c:axId val="1246501183"/>
      </c:barChart>
      <c:catAx>
        <c:axId val="1246508863"/>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46501183"/>
        <c:crosses val="autoZero"/>
        <c:auto val="1"/>
        <c:lblAlgn val="ctr"/>
        <c:lblOffset val="100"/>
        <c:noMultiLvlLbl val="0"/>
      </c:catAx>
      <c:valAx>
        <c:axId val="1246501183"/>
        <c:scaling>
          <c:orientation val="minMax"/>
          <c:max val="0.35000000000000003"/>
          <c:min val="-0.35000000000000003"/>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dirty="0"/>
                  <a:t>Average Marginal Effect</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465088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Some college</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Interviewer Pref</c:v>
                </c:pt>
                <c:pt idx="1">
                  <c:v>Mail Pref</c:v>
                </c:pt>
                <c:pt idx="2">
                  <c:v>Web Pref</c:v>
                </c:pt>
                <c:pt idx="3">
                  <c:v>Computer Web Pref</c:v>
                </c:pt>
                <c:pt idx="4">
                  <c:v>Mobile Web Pref</c:v>
                </c:pt>
              </c:strCache>
            </c:strRef>
          </c:cat>
          <c:val>
            <c:numRef>
              <c:f>Sheet1!$B$2:$B$6</c:f>
              <c:numCache>
                <c:formatCode>0.000</c:formatCode>
                <c:ptCount val="5"/>
                <c:pt idx="0">
                  <c:v>7.0492000000000003E-3</c:v>
                </c:pt>
                <c:pt idx="1">
                  <c:v>-8.3373600000000006E-2</c:v>
                </c:pt>
                <c:pt idx="2">
                  <c:v>7.6324400000000001E-2</c:v>
                </c:pt>
                <c:pt idx="3">
                  <c:v>3.0517599999999999E-2</c:v>
                </c:pt>
                <c:pt idx="4">
                  <c:v>4.5685700000000003E-2</c:v>
                </c:pt>
              </c:numCache>
            </c:numRef>
          </c:val>
          <c:extLst>
            <c:ext xmlns:c16="http://schemas.microsoft.com/office/drawing/2014/chart" uri="{C3380CC4-5D6E-409C-BE32-E72D297353CC}">
              <c16:uniqueId val="{00000000-D5CC-4CCF-AECA-64435FAC9662}"/>
            </c:ext>
          </c:extLst>
        </c:ser>
        <c:ser>
          <c:idx val="1"/>
          <c:order val="1"/>
          <c:tx>
            <c:strRef>
              <c:f>Sheet1!$C$1</c:f>
              <c:strCache>
                <c:ptCount val="1"/>
                <c:pt idx="0">
                  <c:v>BA+</c:v>
                </c:pt>
              </c:strCache>
            </c:strRef>
          </c:tx>
          <c:spPr>
            <a:solidFill>
              <a:schemeClr val="accent2"/>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Interviewer Pref</c:v>
                </c:pt>
                <c:pt idx="1">
                  <c:v>Mail Pref</c:v>
                </c:pt>
                <c:pt idx="2">
                  <c:v>Web Pref</c:v>
                </c:pt>
                <c:pt idx="3">
                  <c:v>Computer Web Pref</c:v>
                </c:pt>
                <c:pt idx="4">
                  <c:v>Mobile Web Pref</c:v>
                </c:pt>
              </c:strCache>
            </c:strRef>
          </c:cat>
          <c:val>
            <c:numRef>
              <c:f>Sheet1!$C$2:$C$6</c:f>
              <c:numCache>
                <c:formatCode>0.000</c:formatCode>
                <c:ptCount val="5"/>
                <c:pt idx="0">
                  <c:v>-1.5431500000000001E-2</c:v>
                </c:pt>
                <c:pt idx="1">
                  <c:v>-0.17835490000000001</c:v>
                </c:pt>
                <c:pt idx="2">
                  <c:v>0.1937864</c:v>
                </c:pt>
                <c:pt idx="3">
                  <c:v>0.10798439999999999</c:v>
                </c:pt>
                <c:pt idx="4">
                  <c:v>8.4251800000000002E-2</c:v>
                </c:pt>
              </c:numCache>
            </c:numRef>
          </c:val>
          <c:extLst>
            <c:ext xmlns:c16="http://schemas.microsoft.com/office/drawing/2014/chart" uri="{C3380CC4-5D6E-409C-BE32-E72D297353CC}">
              <c16:uniqueId val="{00000000-D4FE-4D36-874C-4D1071147E02}"/>
            </c:ext>
          </c:extLst>
        </c:ser>
        <c:dLbls>
          <c:showLegendKey val="0"/>
          <c:showVal val="0"/>
          <c:showCatName val="0"/>
          <c:showSerName val="0"/>
          <c:showPercent val="0"/>
          <c:showBubbleSize val="0"/>
        </c:dLbls>
        <c:gapWidth val="219"/>
        <c:overlap val="-27"/>
        <c:axId val="1246508863"/>
        <c:axId val="1246501183"/>
      </c:barChart>
      <c:catAx>
        <c:axId val="1246508863"/>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46501183"/>
        <c:crosses val="autoZero"/>
        <c:auto val="1"/>
        <c:lblAlgn val="ctr"/>
        <c:lblOffset val="100"/>
        <c:noMultiLvlLbl val="0"/>
      </c:catAx>
      <c:valAx>
        <c:axId val="1246501183"/>
        <c:scaling>
          <c:orientation val="minMax"/>
          <c:max val="0.35000000000000003"/>
          <c:min val="-0.35000000000000003"/>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dirty="0"/>
                  <a:t>Average Marginal Effect</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465088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userShapes r:id="rId4"/>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Broadband at home</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Interviewer Pref</c:v>
                </c:pt>
                <c:pt idx="1">
                  <c:v>Mail Pref</c:v>
                </c:pt>
                <c:pt idx="2">
                  <c:v>Web Pref</c:v>
                </c:pt>
                <c:pt idx="3">
                  <c:v>Computer Web Pref</c:v>
                </c:pt>
                <c:pt idx="4">
                  <c:v>Mobile Web Pref</c:v>
                </c:pt>
              </c:strCache>
            </c:strRef>
          </c:cat>
          <c:val>
            <c:numRef>
              <c:f>Sheet1!$B$2:$B$6</c:f>
              <c:numCache>
                <c:formatCode>0.000</c:formatCode>
                <c:ptCount val="5"/>
                <c:pt idx="0">
                  <c:v>1.39848E-2</c:v>
                </c:pt>
                <c:pt idx="1">
                  <c:v>-5.3455799999999998E-2</c:v>
                </c:pt>
                <c:pt idx="2">
                  <c:v>1.39848E-2</c:v>
                </c:pt>
                <c:pt idx="3">
                  <c:v>4.9907899999999998E-2</c:v>
                </c:pt>
                <c:pt idx="4">
                  <c:v>-9.6106000000000004E-3</c:v>
                </c:pt>
              </c:numCache>
            </c:numRef>
          </c:val>
          <c:extLst>
            <c:ext xmlns:c16="http://schemas.microsoft.com/office/drawing/2014/chart" uri="{C3380CC4-5D6E-409C-BE32-E72D297353CC}">
              <c16:uniqueId val="{00000000-D5CC-4CCF-AECA-64435FAC9662}"/>
            </c:ext>
          </c:extLst>
        </c:ser>
        <c:ser>
          <c:idx val="1"/>
          <c:order val="1"/>
          <c:tx>
            <c:strRef>
              <c:f>Sheet1!$C$1</c:f>
              <c:strCache>
                <c:ptCount val="1"/>
                <c:pt idx="0">
                  <c:v>Cellular internet at home</c:v>
                </c:pt>
              </c:strCache>
            </c:strRef>
          </c:tx>
          <c:spPr>
            <a:solidFill>
              <a:schemeClr val="accent2"/>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Interviewer Pref</c:v>
                </c:pt>
                <c:pt idx="1">
                  <c:v>Mail Pref</c:v>
                </c:pt>
                <c:pt idx="2">
                  <c:v>Web Pref</c:v>
                </c:pt>
                <c:pt idx="3">
                  <c:v>Computer Web Pref</c:v>
                </c:pt>
                <c:pt idx="4">
                  <c:v>Mobile Web Pref</c:v>
                </c:pt>
              </c:strCache>
            </c:strRef>
          </c:cat>
          <c:val>
            <c:numRef>
              <c:f>Sheet1!$C$2:$C$6</c:f>
              <c:numCache>
                <c:formatCode>0.000</c:formatCode>
                <c:ptCount val="5"/>
                <c:pt idx="0">
                  <c:v>2.1192699999999998E-2</c:v>
                </c:pt>
                <c:pt idx="1">
                  <c:v>4.2000799999999998E-2</c:v>
                </c:pt>
                <c:pt idx="2">
                  <c:v>-6.31935E-2</c:v>
                </c:pt>
                <c:pt idx="3">
                  <c:v>-3.6138799999999999E-2</c:v>
                </c:pt>
                <c:pt idx="4">
                  <c:v>-2.6298999999999999E-2</c:v>
                </c:pt>
              </c:numCache>
            </c:numRef>
          </c:val>
          <c:extLst>
            <c:ext xmlns:c16="http://schemas.microsoft.com/office/drawing/2014/chart" uri="{C3380CC4-5D6E-409C-BE32-E72D297353CC}">
              <c16:uniqueId val="{00000000-D4FE-4D36-874C-4D1071147E02}"/>
            </c:ext>
          </c:extLst>
        </c:ser>
        <c:dLbls>
          <c:dLblPos val="outEnd"/>
          <c:showLegendKey val="0"/>
          <c:showVal val="1"/>
          <c:showCatName val="0"/>
          <c:showSerName val="0"/>
          <c:showPercent val="0"/>
          <c:showBubbleSize val="0"/>
        </c:dLbls>
        <c:gapWidth val="219"/>
        <c:overlap val="-27"/>
        <c:axId val="1246508863"/>
        <c:axId val="1246501183"/>
      </c:barChart>
      <c:catAx>
        <c:axId val="1246508863"/>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46501183"/>
        <c:crosses val="autoZero"/>
        <c:auto val="1"/>
        <c:lblAlgn val="ctr"/>
        <c:lblOffset val="100"/>
        <c:noMultiLvlLbl val="0"/>
      </c:catAx>
      <c:valAx>
        <c:axId val="1246501183"/>
        <c:scaling>
          <c:orientation val="minMax"/>
          <c:max val="0.35000000000000003"/>
          <c:min val="-0.35000000000000003"/>
        </c:scaling>
        <c:delete val="0"/>
        <c:axPos val="l"/>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dirty="0"/>
                  <a:t>Average Marginal Effect</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465088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0.51563</cdr:x>
      <cdr:y>0.79725</cdr:y>
    </cdr:from>
    <cdr:to>
      <cdr:x>0.58056</cdr:x>
      <cdr:y>0.8523</cdr:y>
    </cdr:to>
    <cdr:sp macro="" textlink="">
      <cdr:nvSpPr>
        <cdr:cNvPr id="3" name="TextBox 1">
          <a:extLst xmlns:a="http://schemas.openxmlformats.org/drawingml/2006/main">
            <a:ext uri="{FF2B5EF4-FFF2-40B4-BE49-F238E27FC236}">
              <a16:creationId xmlns:a16="http://schemas.microsoft.com/office/drawing/2014/main" id="{0811B5BE-A3A8-219A-BB5C-C57D9F7DA6A1}"/>
            </a:ext>
          </a:extLst>
        </cdr:cNvPr>
        <cdr:cNvSpPr txBox="1"/>
      </cdr:nvSpPr>
      <cdr:spPr>
        <a:xfrm xmlns:a="http://schemas.openxmlformats.org/drawingml/2006/main">
          <a:off x="5919220" y="3742189"/>
          <a:ext cx="745433" cy="25841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userShapes>
</file>

<file path=ppt/drawings/drawing2.xml><?xml version="1.0" encoding="utf-8"?>
<c:userShapes xmlns:c="http://schemas.openxmlformats.org/drawingml/2006/chart">
  <cdr:relSizeAnchor xmlns:cdr="http://schemas.openxmlformats.org/drawingml/2006/chartDrawing">
    <cdr:from>
      <cdr:x>0.72814</cdr:x>
      <cdr:y>0.12994</cdr:y>
    </cdr:from>
    <cdr:to>
      <cdr:x>0.79307</cdr:x>
      <cdr:y>0.185</cdr:y>
    </cdr:to>
    <cdr:sp macro="" textlink="">
      <cdr:nvSpPr>
        <cdr:cNvPr id="2" name="TextBox 1">
          <a:extLst xmlns:a="http://schemas.openxmlformats.org/drawingml/2006/main">
            <a:ext uri="{FF2B5EF4-FFF2-40B4-BE49-F238E27FC236}">
              <a16:creationId xmlns:a16="http://schemas.microsoft.com/office/drawing/2014/main" id="{0811B5BE-A3A8-219A-BB5C-C57D9F7DA6A1}"/>
            </a:ext>
          </a:extLst>
        </cdr:cNvPr>
        <cdr:cNvSpPr txBox="1"/>
      </cdr:nvSpPr>
      <cdr:spPr>
        <a:xfrm xmlns:a="http://schemas.openxmlformats.org/drawingml/2006/main">
          <a:off x="8358825" y="609917"/>
          <a:ext cx="745377" cy="258446"/>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400" b="1" dirty="0"/>
            <a:t>**</a:t>
          </a:r>
        </a:p>
      </cdr:txBody>
    </cdr:sp>
  </cdr:relSizeAnchor>
  <cdr:relSizeAnchor xmlns:cdr="http://schemas.openxmlformats.org/drawingml/2006/chartDrawing">
    <cdr:from>
      <cdr:x>0.55248</cdr:x>
      <cdr:y>0.03489</cdr:y>
    </cdr:from>
    <cdr:to>
      <cdr:x>0.61741</cdr:x>
      <cdr:y>0.08995</cdr:y>
    </cdr:to>
    <cdr:sp macro="" textlink="">
      <cdr:nvSpPr>
        <cdr:cNvPr id="3" name="TextBox 1">
          <a:extLst xmlns:a="http://schemas.openxmlformats.org/drawingml/2006/main">
            <a:ext uri="{FF2B5EF4-FFF2-40B4-BE49-F238E27FC236}">
              <a16:creationId xmlns:a16="http://schemas.microsoft.com/office/drawing/2014/main" id="{82498E51-64B6-66AC-1254-E1DE179D69D2}"/>
            </a:ext>
          </a:extLst>
        </cdr:cNvPr>
        <cdr:cNvSpPr txBox="1"/>
      </cdr:nvSpPr>
      <cdr:spPr>
        <a:xfrm xmlns:a="http://schemas.openxmlformats.org/drawingml/2006/main">
          <a:off x="6342269" y="163789"/>
          <a:ext cx="745434" cy="25841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dr:relSizeAnchor xmlns:cdr="http://schemas.openxmlformats.org/drawingml/2006/chartDrawing">
    <cdr:from>
      <cdr:x>0.51016</cdr:x>
      <cdr:y>0.09677</cdr:y>
    </cdr:from>
    <cdr:to>
      <cdr:x>0.5751</cdr:x>
      <cdr:y>0.15183</cdr:y>
    </cdr:to>
    <cdr:sp macro="" textlink="">
      <cdr:nvSpPr>
        <cdr:cNvPr id="4" name="TextBox 1">
          <a:extLst xmlns:a="http://schemas.openxmlformats.org/drawingml/2006/main">
            <a:ext uri="{FF2B5EF4-FFF2-40B4-BE49-F238E27FC236}">
              <a16:creationId xmlns:a16="http://schemas.microsoft.com/office/drawing/2014/main" id="{E898910D-2BCA-553E-ABE9-F2AEF8D0A942}"/>
            </a:ext>
          </a:extLst>
        </cdr:cNvPr>
        <cdr:cNvSpPr txBox="1"/>
      </cdr:nvSpPr>
      <cdr:spPr>
        <a:xfrm xmlns:a="http://schemas.openxmlformats.org/drawingml/2006/main">
          <a:off x="5856511" y="454243"/>
          <a:ext cx="745491" cy="2584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dr:relSizeAnchor xmlns:cdr="http://schemas.openxmlformats.org/drawingml/2006/chartDrawing">
    <cdr:from>
      <cdr:x>0.47642</cdr:x>
      <cdr:y>0.12431</cdr:y>
    </cdr:from>
    <cdr:to>
      <cdr:x>0.54136</cdr:x>
      <cdr:y>0.17936</cdr:y>
    </cdr:to>
    <cdr:sp macro="" textlink="">
      <cdr:nvSpPr>
        <cdr:cNvPr id="5" name="TextBox 1">
          <a:extLst xmlns:a="http://schemas.openxmlformats.org/drawingml/2006/main">
            <a:ext uri="{FF2B5EF4-FFF2-40B4-BE49-F238E27FC236}">
              <a16:creationId xmlns:a16="http://schemas.microsoft.com/office/drawing/2014/main" id="{26962C9B-6B7E-501B-6295-33AE3290FC83}"/>
            </a:ext>
          </a:extLst>
        </cdr:cNvPr>
        <cdr:cNvSpPr txBox="1"/>
      </cdr:nvSpPr>
      <cdr:spPr>
        <a:xfrm xmlns:a="http://schemas.openxmlformats.org/drawingml/2006/main">
          <a:off x="5469181" y="583499"/>
          <a:ext cx="745491" cy="25839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dr:relSizeAnchor xmlns:cdr="http://schemas.openxmlformats.org/drawingml/2006/chartDrawing">
    <cdr:from>
      <cdr:x>0.37431</cdr:x>
      <cdr:y>0.72248</cdr:y>
    </cdr:from>
    <cdr:to>
      <cdr:x>0.43925</cdr:x>
      <cdr:y>0.77754</cdr:y>
    </cdr:to>
    <cdr:sp macro="" textlink="">
      <cdr:nvSpPr>
        <cdr:cNvPr id="6" name="TextBox 1">
          <a:extLst xmlns:a="http://schemas.openxmlformats.org/drawingml/2006/main">
            <a:ext uri="{FF2B5EF4-FFF2-40B4-BE49-F238E27FC236}">
              <a16:creationId xmlns:a16="http://schemas.microsoft.com/office/drawing/2014/main" id="{26962C9B-6B7E-501B-6295-33AE3290FC83}"/>
            </a:ext>
          </a:extLst>
        </cdr:cNvPr>
        <cdr:cNvSpPr txBox="1"/>
      </cdr:nvSpPr>
      <cdr:spPr>
        <a:xfrm xmlns:a="http://schemas.openxmlformats.org/drawingml/2006/main">
          <a:off x="4296965" y="3391250"/>
          <a:ext cx="745491" cy="25844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userShapes>
</file>

<file path=ppt/drawings/drawing3.xml><?xml version="1.0" encoding="utf-8"?>
<c:userShapes xmlns:c="http://schemas.openxmlformats.org/drawingml/2006/chart">
  <cdr:relSizeAnchor xmlns:cdr="http://schemas.openxmlformats.org/drawingml/2006/chartDrawing">
    <cdr:from>
      <cdr:x>0.71284</cdr:x>
      <cdr:y>0.10778</cdr:y>
    </cdr:from>
    <cdr:to>
      <cdr:x>0.77778</cdr:x>
      <cdr:y>0.16283</cdr:y>
    </cdr:to>
    <cdr:sp macro="" textlink="">
      <cdr:nvSpPr>
        <cdr:cNvPr id="2" name="TextBox 1">
          <a:extLst xmlns:a="http://schemas.openxmlformats.org/drawingml/2006/main">
            <a:ext uri="{FF2B5EF4-FFF2-40B4-BE49-F238E27FC236}">
              <a16:creationId xmlns:a16="http://schemas.microsoft.com/office/drawing/2014/main" id="{0811B5BE-A3A8-219A-BB5C-C57D9F7DA6A1}"/>
            </a:ext>
          </a:extLst>
        </cdr:cNvPr>
        <cdr:cNvSpPr txBox="1"/>
      </cdr:nvSpPr>
      <cdr:spPr>
        <a:xfrm xmlns:a="http://schemas.openxmlformats.org/drawingml/2006/main">
          <a:off x="8183217" y="505906"/>
          <a:ext cx="745491" cy="258399"/>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400" b="1" dirty="0"/>
            <a:t>***</a:t>
          </a:r>
        </a:p>
      </cdr:txBody>
    </cdr:sp>
  </cdr:relSizeAnchor>
  <cdr:relSizeAnchor xmlns:cdr="http://schemas.openxmlformats.org/drawingml/2006/chartDrawing">
    <cdr:from>
      <cdr:x>0.53522</cdr:x>
      <cdr:y>0.04237</cdr:y>
    </cdr:from>
    <cdr:to>
      <cdr:x>0.60015</cdr:x>
      <cdr:y>0.09743</cdr:y>
    </cdr:to>
    <cdr:sp macro="" textlink="">
      <cdr:nvSpPr>
        <cdr:cNvPr id="3" name="TextBox 1">
          <a:extLst xmlns:a="http://schemas.openxmlformats.org/drawingml/2006/main">
            <a:ext uri="{FF2B5EF4-FFF2-40B4-BE49-F238E27FC236}">
              <a16:creationId xmlns:a16="http://schemas.microsoft.com/office/drawing/2014/main" id="{82498E51-64B6-66AC-1254-E1DE179D69D2}"/>
            </a:ext>
          </a:extLst>
        </cdr:cNvPr>
        <cdr:cNvSpPr txBox="1"/>
      </cdr:nvSpPr>
      <cdr:spPr>
        <a:xfrm xmlns:a="http://schemas.openxmlformats.org/drawingml/2006/main">
          <a:off x="6144138" y="198879"/>
          <a:ext cx="745376" cy="25844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dr:relSizeAnchor xmlns:cdr="http://schemas.openxmlformats.org/drawingml/2006/chartDrawing">
    <cdr:from>
      <cdr:x>0.48679</cdr:x>
      <cdr:y>0.04421</cdr:y>
    </cdr:from>
    <cdr:to>
      <cdr:x>0.55172</cdr:x>
      <cdr:y>0.09926</cdr:y>
    </cdr:to>
    <cdr:sp macro="" textlink="">
      <cdr:nvSpPr>
        <cdr:cNvPr id="4" name="TextBox 1">
          <a:extLst xmlns:a="http://schemas.openxmlformats.org/drawingml/2006/main">
            <a:ext uri="{FF2B5EF4-FFF2-40B4-BE49-F238E27FC236}">
              <a16:creationId xmlns:a16="http://schemas.microsoft.com/office/drawing/2014/main" id="{E898910D-2BCA-553E-ABE9-F2AEF8D0A942}"/>
            </a:ext>
          </a:extLst>
        </cdr:cNvPr>
        <cdr:cNvSpPr txBox="1"/>
      </cdr:nvSpPr>
      <cdr:spPr>
        <a:xfrm xmlns:a="http://schemas.openxmlformats.org/drawingml/2006/main">
          <a:off x="5588230" y="207527"/>
          <a:ext cx="745377" cy="25839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dr:relSizeAnchor xmlns:cdr="http://schemas.openxmlformats.org/drawingml/2006/chartDrawing">
    <cdr:from>
      <cdr:x>0.66267</cdr:x>
      <cdr:y>0.08131</cdr:y>
    </cdr:from>
    <cdr:to>
      <cdr:x>0.7276</cdr:x>
      <cdr:y>0.13636</cdr:y>
    </cdr:to>
    <cdr:sp macro="" textlink="">
      <cdr:nvSpPr>
        <cdr:cNvPr id="5" name="TextBox 1">
          <a:extLst xmlns:a="http://schemas.openxmlformats.org/drawingml/2006/main">
            <a:ext uri="{FF2B5EF4-FFF2-40B4-BE49-F238E27FC236}">
              <a16:creationId xmlns:a16="http://schemas.microsoft.com/office/drawing/2014/main" id="{26962C9B-6B7E-501B-6295-33AE3290FC83}"/>
            </a:ext>
          </a:extLst>
        </cdr:cNvPr>
        <cdr:cNvSpPr txBox="1"/>
      </cdr:nvSpPr>
      <cdr:spPr>
        <a:xfrm xmlns:a="http://schemas.openxmlformats.org/drawingml/2006/main">
          <a:off x="7607195" y="381638"/>
          <a:ext cx="745377" cy="25839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dr:relSizeAnchor xmlns:cdr="http://schemas.openxmlformats.org/drawingml/2006/chartDrawing">
    <cdr:from>
      <cdr:x>0.30739</cdr:x>
      <cdr:y>0.72343</cdr:y>
    </cdr:from>
    <cdr:to>
      <cdr:x>0.37232</cdr:x>
      <cdr:y>0.77848</cdr:y>
    </cdr:to>
    <cdr:sp macro="" textlink="">
      <cdr:nvSpPr>
        <cdr:cNvPr id="6" name="TextBox 1">
          <a:extLst xmlns:a="http://schemas.openxmlformats.org/drawingml/2006/main">
            <a:ext uri="{FF2B5EF4-FFF2-40B4-BE49-F238E27FC236}">
              <a16:creationId xmlns:a16="http://schemas.microsoft.com/office/drawing/2014/main" id="{26962C9B-6B7E-501B-6295-33AE3290FC83}"/>
            </a:ext>
          </a:extLst>
        </cdr:cNvPr>
        <cdr:cNvSpPr txBox="1"/>
      </cdr:nvSpPr>
      <cdr:spPr>
        <a:xfrm xmlns:a="http://schemas.openxmlformats.org/drawingml/2006/main">
          <a:off x="3528737" y="3395713"/>
          <a:ext cx="745377" cy="25839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userShapes>
</file>

<file path=ppt/drawings/drawing4.xml><?xml version="1.0" encoding="utf-8"?>
<c:userShapes xmlns:c="http://schemas.openxmlformats.org/drawingml/2006/chart">
  <cdr:relSizeAnchor xmlns:cdr="http://schemas.openxmlformats.org/drawingml/2006/chartDrawing">
    <cdr:from>
      <cdr:x>0.72896</cdr:x>
      <cdr:y>0.19124</cdr:y>
    </cdr:from>
    <cdr:to>
      <cdr:x>0.76966</cdr:x>
      <cdr:y>0.25131</cdr:y>
    </cdr:to>
    <cdr:sp macro="" textlink="">
      <cdr:nvSpPr>
        <cdr:cNvPr id="2" name="TextBox 1">
          <a:extLst xmlns:a="http://schemas.openxmlformats.org/drawingml/2006/main">
            <a:ext uri="{FF2B5EF4-FFF2-40B4-BE49-F238E27FC236}">
              <a16:creationId xmlns:a16="http://schemas.microsoft.com/office/drawing/2014/main" id="{0811B5BE-A3A8-219A-BB5C-C57D9F7DA6A1}"/>
            </a:ext>
          </a:extLst>
        </cdr:cNvPr>
        <cdr:cNvSpPr txBox="1"/>
      </cdr:nvSpPr>
      <cdr:spPr>
        <a:xfrm xmlns:a="http://schemas.openxmlformats.org/drawingml/2006/main">
          <a:off x="8368293" y="897678"/>
          <a:ext cx="467223" cy="281962"/>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400" b="1" dirty="0"/>
            <a:t>*</a:t>
          </a:r>
        </a:p>
      </cdr:txBody>
    </cdr:sp>
  </cdr:relSizeAnchor>
  <cdr:relSizeAnchor xmlns:cdr="http://schemas.openxmlformats.org/drawingml/2006/chartDrawing">
    <cdr:from>
      <cdr:x>0.53776</cdr:x>
      <cdr:y>0.09418</cdr:y>
    </cdr:from>
    <cdr:to>
      <cdr:x>0.60269</cdr:x>
      <cdr:y>0.14924</cdr:y>
    </cdr:to>
    <cdr:sp macro="" textlink="">
      <cdr:nvSpPr>
        <cdr:cNvPr id="3" name="TextBox 1">
          <a:extLst xmlns:a="http://schemas.openxmlformats.org/drawingml/2006/main">
            <a:ext uri="{FF2B5EF4-FFF2-40B4-BE49-F238E27FC236}">
              <a16:creationId xmlns:a16="http://schemas.microsoft.com/office/drawing/2014/main" id="{82498E51-64B6-66AC-1254-E1DE179D69D2}"/>
            </a:ext>
          </a:extLst>
        </cdr:cNvPr>
        <cdr:cNvSpPr txBox="1"/>
      </cdr:nvSpPr>
      <cdr:spPr>
        <a:xfrm xmlns:a="http://schemas.openxmlformats.org/drawingml/2006/main">
          <a:off x="6173304" y="442085"/>
          <a:ext cx="745434" cy="25841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dr:relSizeAnchor xmlns:cdr="http://schemas.openxmlformats.org/drawingml/2006/chartDrawing">
    <cdr:from>
      <cdr:x>0.9039</cdr:x>
      <cdr:y>0.21675</cdr:y>
    </cdr:from>
    <cdr:to>
      <cdr:x>0.94372</cdr:x>
      <cdr:y>0.27682</cdr:y>
    </cdr:to>
    <cdr:sp macro="" textlink="">
      <cdr:nvSpPr>
        <cdr:cNvPr id="6" name="TextBox 1">
          <a:extLst xmlns:a="http://schemas.openxmlformats.org/drawingml/2006/main">
            <a:ext uri="{FF2B5EF4-FFF2-40B4-BE49-F238E27FC236}">
              <a16:creationId xmlns:a16="http://schemas.microsoft.com/office/drawing/2014/main" id="{26962C9B-6B7E-501B-6295-33AE3290FC83}"/>
            </a:ext>
          </a:extLst>
        </cdr:cNvPr>
        <cdr:cNvSpPr txBox="1"/>
      </cdr:nvSpPr>
      <cdr:spPr>
        <a:xfrm xmlns:a="http://schemas.openxmlformats.org/drawingml/2006/main">
          <a:off x="10376496" y="1017396"/>
          <a:ext cx="457122" cy="28196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userShapes>
</file>

<file path=ppt/drawings/drawing5.xml><?xml version="1.0" encoding="utf-8"?>
<c:userShapes xmlns:c="http://schemas.openxmlformats.org/drawingml/2006/chart">
  <cdr:relSizeAnchor xmlns:cdr="http://schemas.openxmlformats.org/drawingml/2006/chartDrawing">
    <cdr:from>
      <cdr:x>0.19344</cdr:x>
      <cdr:y>0.26853</cdr:y>
    </cdr:from>
    <cdr:to>
      <cdr:x>0.23413</cdr:x>
      <cdr:y>0.3286</cdr:y>
    </cdr:to>
    <cdr:sp macro="" textlink="">
      <cdr:nvSpPr>
        <cdr:cNvPr id="2" name="TextBox 1">
          <a:extLst xmlns:a="http://schemas.openxmlformats.org/drawingml/2006/main">
            <a:ext uri="{FF2B5EF4-FFF2-40B4-BE49-F238E27FC236}">
              <a16:creationId xmlns:a16="http://schemas.microsoft.com/office/drawing/2014/main" id="{0811B5BE-A3A8-219A-BB5C-C57D9F7DA6A1}"/>
            </a:ext>
          </a:extLst>
        </cdr:cNvPr>
        <cdr:cNvSpPr txBox="1"/>
      </cdr:nvSpPr>
      <cdr:spPr>
        <a:xfrm xmlns:a="http://schemas.openxmlformats.org/drawingml/2006/main">
          <a:off x="2220638" y="1260436"/>
          <a:ext cx="467109" cy="281962"/>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400" b="1" dirty="0"/>
            <a:t>*</a:t>
          </a:r>
        </a:p>
      </cdr:txBody>
    </cdr:sp>
  </cdr:relSizeAnchor>
</c:userShapes>
</file>

<file path=ppt/drawings/drawing6.xml><?xml version="1.0" encoding="utf-8"?>
<c:userShapes xmlns:c="http://schemas.openxmlformats.org/drawingml/2006/chart">
  <cdr:relSizeAnchor xmlns:cdr="http://schemas.openxmlformats.org/drawingml/2006/chartDrawing">
    <cdr:from>
      <cdr:x>0.67215</cdr:x>
      <cdr:y>0.09104</cdr:y>
    </cdr:from>
    <cdr:to>
      <cdr:x>0.72254</cdr:x>
      <cdr:y>0.15111</cdr:y>
    </cdr:to>
    <cdr:sp macro="" textlink="">
      <cdr:nvSpPr>
        <cdr:cNvPr id="2" name="TextBox 1">
          <a:extLst xmlns:a="http://schemas.openxmlformats.org/drawingml/2006/main">
            <a:ext uri="{FF2B5EF4-FFF2-40B4-BE49-F238E27FC236}">
              <a16:creationId xmlns:a16="http://schemas.microsoft.com/office/drawing/2014/main" id="{0811B5BE-A3A8-219A-BB5C-C57D9F7DA6A1}"/>
            </a:ext>
          </a:extLst>
        </cdr:cNvPr>
        <cdr:cNvSpPr txBox="1"/>
      </cdr:nvSpPr>
      <cdr:spPr>
        <a:xfrm xmlns:a="http://schemas.openxmlformats.org/drawingml/2006/main">
          <a:off x="7716077" y="427330"/>
          <a:ext cx="578462" cy="281962"/>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400" b="1" dirty="0"/>
            <a:t>****</a:t>
          </a:r>
        </a:p>
      </cdr:txBody>
    </cdr:sp>
  </cdr:relSizeAnchor>
  <cdr:relSizeAnchor xmlns:cdr="http://schemas.openxmlformats.org/drawingml/2006/chartDrawing">
    <cdr:from>
      <cdr:x>0.4938</cdr:x>
      <cdr:y>0.02425</cdr:y>
    </cdr:from>
    <cdr:to>
      <cdr:x>0.5442</cdr:x>
      <cdr:y>0.08432</cdr:y>
    </cdr:to>
    <cdr:sp macro="" textlink="">
      <cdr:nvSpPr>
        <cdr:cNvPr id="3" name="TextBox 1">
          <a:extLst xmlns:a="http://schemas.openxmlformats.org/drawingml/2006/main">
            <a:ext uri="{FF2B5EF4-FFF2-40B4-BE49-F238E27FC236}">
              <a16:creationId xmlns:a16="http://schemas.microsoft.com/office/drawing/2014/main" id="{A0D17393-C6D1-3986-0C69-7D1F82C302CA}"/>
            </a:ext>
          </a:extLst>
        </cdr:cNvPr>
        <cdr:cNvSpPr txBox="1"/>
      </cdr:nvSpPr>
      <cdr:spPr>
        <a:xfrm xmlns:a="http://schemas.openxmlformats.org/drawingml/2006/main">
          <a:off x="5668616" y="113821"/>
          <a:ext cx="578577" cy="28196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dr:relSizeAnchor xmlns:cdr="http://schemas.openxmlformats.org/drawingml/2006/chartDrawing">
    <cdr:from>
      <cdr:x>0.31466</cdr:x>
      <cdr:y>0.73099</cdr:y>
    </cdr:from>
    <cdr:to>
      <cdr:x>0.36505</cdr:x>
      <cdr:y>0.79105</cdr:y>
    </cdr:to>
    <cdr:sp macro="" textlink="">
      <cdr:nvSpPr>
        <cdr:cNvPr id="4" name="TextBox 1">
          <a:extLst xmlns:a="http://schemas.openxmlformats.org/drawingml/2006/main">
            <a:ext uri="{FF2B5EF4-FFF2-40B4-BE49-F238E27FC236}">
              <a16:creationId xmlns:a16="http://schemas.microsoft.com/office/drawing/2014/main" id="{A0D17393-C6D1-3986-0C69-7D1F82C302CA}"/>
            </a:ext>
          </a:extLst>
        </cdr:cNvPr>
        <cdr:cNvSpPr txBox="1"/>
      </cdr:nvSpPr>
      <cdr:spPr>
        <a:xfrm xmlns:a="http://schemas.openxmlformats.org/drawingml/2006/main">
          <a:off x="3612195" y="3431205"/>
          <a:ext cx="578461" cy="28191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dr:relSizeAnchor xmlns:cdr="http://schemas.openxmlformats.org/drawingml/2006/chartDrawing">
    <cdr:from>
      <cdr:x>0.18993</cdr:x>
      <cdr:y>0.49523</cdr:y>
    </cdr:from>
    <cdr:to>
      <cdr:x>0.24032</cdr:x>
      <cdr:y>0.5553</cdr:y>
    </cdr:to>
    <cdr:sp macro="" textlink="">
      <cdr:nvSpPr>
        <cdr:cNvPr id="5" name="TextBox 1">
          <a:extLst xmlns:a="http://schemas.openxmlformats.org/drawingml/2006/main">
            <a:ext uri="{FF2B5EF4-FFF2-40B4-BE49-F238E27FC236}">
              <a16:creationId xmlns:a16="http://schemas.microsoft.com/office/drawing/2014/main" id="{A0D17393-C6D1-3986-0C69-7D1F82C302CA}"/>
            </a:ext>
          </a:extLst>
        </cdr:cNvPr>
        <cdr:cNvSpPr txBox="1"/>
      </cdr:nvSpPr>
      <cdr:spPr>
        <a:xfrm xmlns:a="http://schemas.openxmlformats.org/drawingml/2006/main">
          <a:off x="2180369" y="2324573"/>
          <a:ext cx="578462" cy="28196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userShapes>
</file>

<file path=ppt/drawings/drawing7.xml><?xml version="1.0" encoding="utf-8"?>
<c:userShapes xmlns:c="http://schemas.openxmlformats.org/drawingml/2006/chart">
  <cdr:relSizeAnchor xmlns:cdr="http://schemas.openxmlformats.org/drawingml/2006/chartDrawing">
    <cdr:from>
      <cdr:x>0.72406</cdr:x>
      <cdr:y>0.05301</cdr:y>
    </cdr:from>
    <cdr:to>
      <cdr:x>0.77445</cdr:x>
      <cdr:y>0.11308</cdr:y>
    </cdr:to>
    <cdr:sp macro="" textlink="">
      <cdr:nvSpPr>
        <cdr:cNvPr id="2" name="TextBox 1">
          <a:extLst xmlns:a="http://schemas.openxmlformats.org/drawingml/2006/main">
            <a:ext uri="{FF2B5EF4-FFF2-40B4-BE49-F238E27FC236}">
              <a16:creationId xmlns:a16="http://schemas.microsoft.com/office/drawing/2014/main" id="{0811B5BE-A3A8-219A-BB5C-C57D9F7DA6A1}"/>
            </a:ext>
          </a:extLst>
        </cdr:cNvPr>
        <cdr:cNvSpPr txBox="1"/>
      </cdr:nvSpPr>
      <cdr:spPr>
        <a:xfrm xmlns:a="http://schemas.openxmlformats.org/drawingml/2006/main">
          <a:off x="8312042" y="248844"/>
          <a:ext cx="578462" cy="281962"/>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400" b="1" dirty="0"/>
            <a:t>****</a:t>
          </a:r>
        </a:p>
      </cdr:txBody>
    </cdr:sp>
  </cdr:relSizeAnchor>
  <cdr:relSizeAnchor xmlns:cdr="http://schemas.openxmlformats.org/drawingml/2006/chartDrawing">
    <cdr:from>
      <cdr:x>0.36862</cdr:x>
      <cdr:y>0.86214</cdr:y>
    </cdr:from>
    <cdr:to>
      <cdr:x>0.41901</cdr:x>
      <cdr:y>0.92221</cdr:y>
    </cdr:to>
    <cdr:sp macro="" textlink="">
      <cdr:nvSpPr>
        <cdr:cNvPr id="4" name="TextBox 1">
          <a:extLst xmlns:a="http://schemas.openxmlformats.org/drawingml/2006/main">
            <a:ext uri="{FF2B5EF4-FFF2-40B4-BE49-F238E27FC236}">
              <a16:creationId xmlns:a16="http://schemas.microsoft.com/office/drawing/2014/main" id="{A0D17393-C6D1-3986-0C69-7D1F82C302CA}"/>
            </a:ext>
          </a:extLst>
        </cdr:cNvPr>
        <cdr:cNvSpPr txBox="1"/>
      </cdr:nvSpPr>
      <cdr:spPr>
        <a:xfrm xmlns:a="http://schemas.openxmlformats.org/drawingml/2006/main">
          <a:off x="4231665" y="4046805"/>
          <a:ext cx="578461" cy="28196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userShapes>
</file>

<file path=ppt/drawings/drawing8.xml><?xml version="1.0" encoding="utf-8"?>
<c:userShapes xmlns:c="http://schemas.openxmlformats.org/drawingml/2006/chart">
  <cdr:relSizeAnchor xmlns:cdr="http://schemas.openxmlformats.org/drawingml/2006/chartDrawing">
    <cdr:from>
      <cdr:x>0.72237</cdr:x>
      <cdr:y>0.1188</cdr:y>
    </cdr:from>
    <cdr:to>
      <cdr:x>0.77276</cdr:x>
      <cdr:y>0.17887</cdr:y>
    </cdr:to>
    <cdr:sp macro="" textlink="">
      <cdr:nvSpPr>
        <cdr:cNvPr id="2" name="TextBox 1">
          <a:extLst xmlns:a="http://schemas.openxmlformats.org/drawingml/2006/main">
            <a:ext uri="{FF2B5EF4-FFF2-40B4-BE49-F238E27FC236}">
              <a16:creationId xmlns:a16="http://schemas.microsoft.com/office/drawing/2014/main" id="{0811B5BE-A3A8-219A-BB5C-C57D9F7DA6A1}"/>
            </a:ext>
          </a:extLst>
        </cdr:cNvPr>
        <cdr:cNvSpPr txBox="1"/>
      </cdr:nvSpPr>
      <cdr:spPr>
        <a:xfrm xmlns:a="http://schemas.openxmlformats.org/drawingml/2006/main">
          <a:off x="8292587" y="557622"/>
          <a:ext cx="578462" cy="281962"/>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400" b="1" dirty="0"/>
            <a:t>****</a:t>
          </a:r>
        </a:p>
      </cdr:txBody>
    </cdr:sp>
  </cdr:relSizeAnchor>
  <cdr:relSizeAnchor xmlns:cdr="http://schemas.openxmlformats.org/drawingml/2006/chartDrawing">
    <cdr:from>
      <cdr:x>0.54482</cdr:x>
      <cdr:y>0.03097</cdr:y>
    </cdr:from>
    <cdr:to>
      <cdr:x>0.59521</cdr:x>
      <cdr:y>0.09103</cdr:y>
    </cdr:to>
    <cdr:sp macro="" textlink="">
      <cdr:nvSpPr>
        <cdr:cNvPr id="3" name="TextBox 1">
          <a:extLst xmlns:a="http://schemas.openxmlformats.org/drawingml/2006/main">
            <a:ext uri="{FF2B5EF4-FFF2-40B4-BE49-F238E27FC236}">
              <a16:creationId xmlns:a16="http://schemas.microsoft.com/office/drawing/2014/main" id="{A0D17393-C6D1-3986-0C69-7D1F82C302CA}"/>
            </a:ext>
          </a:extLst>
        </cdr:cNvPr>
        <cdr:cNvSpPr txBox="1"/>
      </cdr:nvSpPr>
      <cdr:spPr>
        <a:xfrm xmlns:a="http://schemas.openxmlformats.org/drawingml/2006/main">
          <a:off x="6254398" y="145367"/>
          <a:ext cx="578462" cy="28191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dr:relSizeAnchor xmlns:cdr="http://schemas.openxmlformats.org/drawingml/2006/chartDrawing">
    <cdr:from>
      <cdr:x>0.36702</cdr:x>
      <cdr:y>0.74514</cdr:y>
    </cdr:from>
    <cdr:to>
      <cdr:x>0.41741</cdr:x>
      <cdr:y>0.8052</cdr:y>
    </cdr:to>
    <cdr:sp macro="" textlink="">
      <cdr:nvSpPr>
        <cdr:cNvPr id="4" name="TextBox 1">
          <a:extLst xmlns:a="http://schemas.openxmlformats.org/drawingml/2006/main">
            <a:ext uri="{FF2B5EF4-FFF2-40B4-BE49-F238E27FC236}">
              <a16:creationId xmlns:a16="http://schemas.microsoft.com/office/drawing/2014/main" id="{A0D17393-C6D1-3986-0C69-7D1F82C302CA}"/>
            </a:ext>
          </a:extLst>
        </cdr:cNvPr>
        <cdr:cNvSpPr txBox="1"/>
      </cdr:nvSpPr>
      <cdr:spPr>
        <a:xfrm xmlns:a="http://schemas.openxmlformats.org/drawingml/2006/main">
          <a:off x="4213278" y="3497606"/>
          <a:ext cx="578461" cy="28191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dr:relSizeAnchor xmlns:cdr="http://schemas.openxmlformats.org/drawingml/2006/chartDrawing">
    <cdr:from>
      <cdr:x>0.4938</cdr:x>
      <cdr:y>0.03125</cdr:y>
    </cdr:from>
    <cdr:to>
      <cdr:x>0.54419</cdr:x>
      <cdr:y>0.09132</cdr:y>
    </cdr:to>
    <cdr:sp macro="" textlink="">
      <cdr:nvSpPr>
        <cdr:cNvPr id="5" name="TextBox 1">
          <a:extLst xmlns:a="http://schemas.openxmlformats.org/drawingml/2006/main">
            <a:ext uri="{FF2B5EF4-FFF2-40B4-BE49-F238E27FC236}">
              <a16:creationId xmlns:a16="http://schemas.microsoft.com/office/drawing/2014/main" id="{69A84FBD-CF80-2AEE-8F8D-1EE998F24D84}"/>
            </a:ext>
          </a:extLst>
        </cdr:cNvPr>
        <cdr:cNvSpPr txBox="1"/>
      </cdr:nvSpPr>
      <cdr:spPr>
        <a:xfrm xmlns:a="http://schemas.openxmlformats.org/drawingml/2006/main">
          <a:off x="5668616" y="146670"/>
          <a:ext cx="578462" cy="28196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dr:relSizeAnchor xmlns:cdr="http://schemas.openxmlformats.org/drawingml/2006/chartDrawing">
    <cdr:from>
      <cdr:x>0.31465</cdr:x>
      <cdr:y>0.72388</cdr:y>
    </cdr:from>
    <cdr:to>
      <cdr:x>0.36505</cdr:x>
      <cdr:y>0.78395</cdr:y>
    </cdr:to>
    <cdr:sp macro="" textlink="">
      <cdr:nvSpPr>
        <cdr:cNvPr id="6" name="TextBox 1">
          <a:extLst xmlns:a="http://schemas.openxmlformats.org/drawingml/2006/main">
            <a:ext uri="{FF2B5EF4-FFF2-40B4-BE49-F238E27FC236}">
              <a16:creationId xmlns:a16="http://schemas.microsoft.com/office/drawing/2014/main" id="{69A84FBD-CF80-2AEE-8F8D-1EE998F24D84}"/>
            </a:ext>
          </a:extLst>
        </cdr:cNvPr>
        <cdr:cNvSpPr txBox="1"/>
      </cdr:nvSpPr>
      <cdr:spPr>
        <a:xfrm xmlns:a="http://schemas.openxmlformats.org/drawingml/2006/main">
          <a:off x="3612138" y="3397806"/>
          <a:ext cx="578576" cy="28196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dr:relSizeAnchor xmlns:cdr="http://schemas.openxmlformats.org/drawingml/2006/chartDrawing">
    <cdr:from>
      <cdr:x>0.18823</cdr:x>
      <cdr:y>0.50767</cdr:y>
    </cdr:from>
    <cdr:to>
      <cdr:x>0.23863</cdr:x>
      <cdr:y>0.56773</cdr:y>
    </cdr:to>
    <cdr:sp macro="" textlink="">
      <cdr:nvSpPr>
        <cdr:cNvPr id="7" name="TextBox 1">
          <a:extLst xmlns:a="http://schemas.openxmlformats.org/drawingml/2006/main">
            <a:ext uri="{FF2B5EF4-FFF2-40B4-BE49-F238E27FC236}">
              <a16:creationId xmlns:a16="http://schemas.microsoft.com/office/drawing/2014/main" id="{69A84FBD-CF80-2AEE-8F8D-1EE998F24D84}"/>
            </a:ext>
          </a:extLst>
        </cdr:cNvPr>
        <cdr:cNvSpPr txBox="1"/>
      </cdr:nvSpPr>
      <cdr:spPr>
        <a:xfrm xmlns:a="http://schemas.openxmlformats.org/drawingml/2006/main">
          <a:off x="2160769" y="2382939"/>
          <a:ext cx="578576" cy="2819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dr:relSizeAnchor xmlns:cdr="http://schemas.openxmlformats.org/drawingml/2006/chartDrawing">
    <cdr:from>
      <cdr:x>0.67217</cdr:x>
      <cdr:y>0.11613</cdr:y>
    </cdr:from>
    <cdr:to>
      <cdr:x>0.72257</cdr:x>
      <cdr:y>0.17619</cdr:y>
    </cdr:to>
    <cdr:sp macro="" textlink="">
      <cdr:nvSpPr>
        <cdr:cNvPr id="8" name="TextBox 1">
          <a:extLst xmlns:a="http://schemas.openxmlformats.org/drawingml/2006/main">
            <a:ext uri="{FF2B5EF4-FFF2-40B4-BE49-F238E27FC236}">
              <a16:creationId xmlns:a16="http://schemas.microsoft.com/office/drawing/2014/main" id="{69A84FBD-CF80-2AEE-8F8D-1EE998F24D84}"/>
            </a:ext>
          </a:extLst>
        </cdr:cNvPr>
        <cdr:cNvSpPr txBox="1"/>
      </cdr:nvSpPr>
      <cdr:spPr>
        <a:xfrm xmlns:a="http://schemas.openxmlformats.org/drawingml/2006/main">
          <a:off x="7716307" y="545090"/>
          <a:ext cx="578576" cy="28191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dr:relSizeAnchor xmlns:cdr="http://schemas.openxmlformats.org/drawingml/2006/chartDrawing">
    <cdr:from>
      <cdr:x>0.90478</cdr:x>
      <cdr:y>0.21465</cdr:y>
    </cdr:from>
    <cdr:to>
      <cdr:x>0.94201</cdr:x>
      <cdr:y>0.27472</cdr:y>
    </cdr:to>
    <cdr:sp macro="" textlink="">
      <cdr:nvSpPr>
        <cdr:cNvPr id="9" name="TextBox 1">
          <a:extLst xmlns:a="http://schemas.openxmlformats.org/drawingml/2006/main">
            <a:ext uri="{FF2B5EF4-FFF2-40B4-BE49-F238E27FC236}">
              <a16:creationId xmlns:a16="http://schemas.microsoft.com/office/drawing/2014/main" id="{69A84FBD-CF80-2AEE-8F8D-1EE998F24D84}"/>
            </a:ext>
          </a:extLst>
        </cdr:cNvPr>
        <cdr:cNvSpPr txBox="1"/>
      </cdr:nvSpPr>
      <cdr:spPr>
        <a:xfrm xmlns:a="http://schemas.openxmlformats.org/drawingml/2006/main">
          <a:off x="10386628" y="1007531"/>
          <a:ext cx="427389" cy="28196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userShapes>
</file>

<file path=ppt/drawings/drawing9.xml><?xml version="1.0" encoding="utf-8"?>
<c:userShapes xmlns:c="http://schemas.openxmlformats.org/drawingml/2006/chart">
  <cdr:relSizeAnchor xmlns:cdr="http://schemas.openxmlformats.org/drawingml/2006/chartDrawing">
    <cdr:from>
      <cdr:x>0.5</cdr:x>
      <cdr:y>0.20636</cdr:y>
    </cdr:from>
    <cdr:to>
      <cdr:x>0.53939</cdr:x>
      <cdr:y>0.26815</cdr:y>
    </cdr:to>
    <cdr:sp macro="" textlink="">
      <cdr:nvSpPr>
        <cdr:cNvPr id="5" name="TextBox 1">
          <a:extLst xmlns:a="http://schemas.openxmlformats.org/drawingml/2006/main">
            <a:ext uri="{FF2B5EF4-FFF2-40B4-BE49-F238E27FC236}">
              <a16:creationId xmlns:a16="http://schemas.microsoft.com/office/drawing/2014/main" id="{69A84FBD-CF80-2AEE-8F8D-1EE998F24D84}"/>
            </a:ext>
          </a:extLst>
        </cdr:cNvPr>
        <cdr:cNvSpPr txBox="1"/>
      </cdr:nvSpPr>
      <cdr:spPr>
        <a:xfrm xmlns:a="http://schemas.openxmlformats.org/drawingml/2006/main">
          <a:off x="5739847" y="968621"/>
          <a:ext cx="452185" cy="29003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dr:relSizeAnchor xmlns:cdr="http://schemas.openxmlformats.org/drawingml/2006/chartDrawing">
    <cdr:from>
      <cdr:x>0.19333</cdr:x>
      <cdr:y>0.23849</cdr:y>
    </cdr:from>
    <cdr:to>
      <cdr:x>0.24372</cdr:x>
      <cdr:y>0.29856</cdr:y>
    </cdr:to>
    <cdr:sp macro="" textlink="">
      <cdr:nvSpPr>
        <cdr:cNvPr id="7" name="TextBox 1">
          <a:extLst xmlns:a="http://schemas.openxmlformats.org/drawingml/2006/main">
            <a:ext uri="{FF2B5EF4-FFF2-40B4-BE49-F238E27FC236}">
              <a16:creationId xmlns:a16="http://schemas.microsoft.com/office/drawing/2014/main" id="{69A84FBD-CF80-2AEE-8F8D-1EE998F24D84}"/>
            </a:ext>
          </a:extLst>
        </cdr:cNvPr>
        <cdr:cNvSpPr txBox="1"/>
      </cdr:nvSpPr>
      <cdr:spPr>
        <a:xfrm xmlns:a="http://schemas.openxmlformats.org/drawingml/2006/main">
          <a:off x="2219394" y="1119455"/>
          <a:ext cx="578462" cy="28196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400" b="1" dirty="0"/>
            <a:t>++</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4C920F-BD84-448E-A53C-1CC8B7627AB1}" type="datetimeFigureOut">
              <a:rPr lang="en-US" smtClean="0"/>
              <a:t>7/31/2024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7629EB-8F82-4737-B777-C1073564FB78}" type="slidenum">
              <a:rPr lang="en-US" smtClean="0"/>
              <a:t>‹#›</a:t>
            </a:fld>
            <a:endParaRPr lang="en-US"/>
          </a:p>
        </p:txBody>
      </p:sp>
    </p:spTree>
    <p:extLst>
      <p:ext uri="{BB962C8B-B14F-4D97-AF65-F5344CB8AC3E}">
        <p14:creationId xmlns:p14="http://schemas.microsoft.com/office/powerpoint/2010/main" val="14893849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Different from mode choice. </a:t>
            </a:r>
          </a:p>
        </p:txBody>
      </p:sp>
      <p:sp>
        <p:nvSpPr>
          <p:cNvPr id="4" name="Slide Number Placeholder 3"/>
          <p:cNvSpPr>
            <a:spLocks noGrp="1"/>
          </p:cNvSpPr>
          <p:nvPr>
            <p:ph type="sldNum" sz="quarter" idx="10"/>
          </p:nvPr>
        </p:nvSpPr>
        <p:spPr/>
        <p:txBody>
          <a:bodyPr/>
          <a:lstStyle/>
          <a:p>
            <a:fld id="{777629EB-8F82-4737-B777-C1073564FB78}" type="slidenum">
              <a:rPr lang="en-US" smtClean="0"/>
              <a:t>2</a:t>
            </a:fld>
            <a:endParaRPr lang="en-US"/>
          </a:p>
        </p:txBody>
      </p:sp>
    </p:spTree>
    <p:extLst>
      <p:ext uri="{BB962C8B-B14F-4D97-AF65-F5344CB8AC3E}">
        <p14:creationId xmlns:p14="http://schemas.microsoft.com/office/powerpoint/2010/main" val="33004632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independent variables are sets of indicators for mode access and familiarity, external distractions, cognitive abilities, and trust and legitimacy.</a:t>
            </a:r>
          </a:p>
          <a:p>
            <a:endParaRPr lang="en-US" dirty="0"/>
          </a:p>
          <a:p>
            <a:r>
              <a:rPr lang="en-US" dirty="0"/>
              <a:t>Items in Red are measures direct measures of the constructs; the white items are proxy measures.</a:t>
            </a:r>
          </a:p>
        </p:txBody>
      </p:sp>
      <p:sp>
        <p:nvSpPr>
          <p:cNvPr id="4" name="Slide Number Placeholder 3"/>
          <p:cNvSpPr>
            <a:spLocks noGrp="1"/>
          </p:cNvSpPr>
          <p:nvPr>
            <p:ph type="sldNum" sz="quarter" idx="5"/>
          </p:nvPr>
        </p:nvSpPr>
        <p:spPr/>
        <p:txBody>
          <a:bodyPr/>
          <a:lstStyle/>
          <a:p>
            <a:fld id="{777629EB-8F82-4737-B777-C1073564FB78}" type="slidenum">
              <a:rPr lang="en-US" smtClean="0"/>
              <a:t>37</a:t>
            </a:fld>
            <a:endParaRPr lang="en-US"/>
          </a:p>
        </p:txBody>
      </p:sp>
    </p:spTree>
    <p:extLst>
      <p:ext uri="{BB962C8B-B14F-4D97-AF65-F5344CB8AC3E}">
        <p14:creationId xmlns:p14="http://schemas.microsoft.com/office/powerpoint/2010/main" val="39882515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2008 NASIS was conducted as an RDD survey over the phone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2007 Lewiston-Clarkston</a:t>
            </a:r>
            <a:r>
              <a:rPr lang="en-US" baseline="0" dirty="0"/>
              <a:t> Quality of Life Survey was conducted by web and mail</a:t>
            </a:r>
            <a:endParaRPr lang="en-US" dirty="0"/>
          </a:p>
          <a:p>
            <a:endParaRPr lang="en-US" dirty="0"/>
          </a:p>
        </p:txBody>
      </p:sp>
      <p:sp>
        <p:nvSpPr>
          <p:cNvPr id="4" name="Slide Number Placeholder 3"/>
          <p:cNvSpPr>
            <a:spLocks noGrp="1"/>
          </p:cNvSpPr>
          <p:nvPr>
            <p:ph type="sldNum" sz="quarter" idx="10"/>
          </p:nvPr>
        </p:nvSpPr>
        <p:spPr/>
        <p:txBody>
          <a:bodyPr/>
          <a:lstStyle/>
          <a:p>
            <a:fld id="{777629EB-8F82-4737-B777-C1073564FB78}" type="slidenum">
              <a:rPr lang="en-US" smtClean="0"/>
              <a:t>4</a:t>
            </a:fld>
            <a:endParaRPr lang="en-US"/>
          </a:p>
        </p:txBody>
      </p:sp>
    </p:spTree>
    <p:extLst>
      <p:ext uri="{BB962C8B-B14F-4D97-AF65-F5344CB8AC3E}">
        <p14:creationId xmlns:p14="http://schemas.microsoft.com/office/powerpoint/2010/main" val="3052129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past some have differentiated between landline and cellular, but we did not because we expected preference for telephone to be so low.</a:t>
            </a:r>
          </a:p>
          <a:p>
            <a:endParaRPr lang="en-US" dirty="0"/>
          </a:p>
          <a:p>
            <a:r>
              <a:rPr lang="en-US" dirty="0"/>
              <a:t>In the past people have not differentiated between computer and mobile device, but with the growth in availability and adoption of mobile devices and with design options like QR codes being of increasing interest, we felt it was important to do so.</a:t>
            </a:r>
          </a:p>
        </p:txBody>
      </p:sp>
      <p:sp>
        <p:nvSpPr>
          <p:cNvPr id="4" name="Slide Number Placeholder 3"/>
          <p:cNvSpPr>
            <a:spLocks noGrp="1"/>
          </p:cNvSpPr>
          <p:nvPr>
            <p:ph type="sldNum" sz="quarter" idx="10"/>
          </p:nvPr>
        </p:nvSpPr>
        <p:spPr/>
        <p:txBody>
          <a:bodyPr/>
          <a:lstStyle/>
          <a:p>
            <a:fld id="{777629EB-8F82-4737-B777-C1073564FB78}" type="slidenum">
              <a:rPr lang="en-US" smtClean="0"/>
              <a:t>6</a:t>
            </a:fld>
            <a:endParaRPr lang="en-US"/>
          </a:p>
        </p:txBody>
      </p:sp>
    </p:spTree>
    <p:extLst>
      <p:ext uri="{BB962C8B-B14F-4D97-AF65-F5344CB8AC3E}">
        <p14:creationId xmlns:p14="http://schemas.microsoft.com/office/powerpoint/2010/main" val="19662240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7629EB-8F82-4737-B777-C1073564FB78}" type="slidenum">
              <a:rPr lang="en-US" smtClean="0"/>
              <a:t>9</a:t>
            </a:fld>
            <a:endParaRPr lang="en-US"/>
          </a:p>
        </p:txBody>
      </p:sp>
    </p:spTree>
    <p:extLst>
      <p:ext uri="{BB962C8B-B14F-4D97-AF65-F5344CB8AC3E}">
        <p14:creationId xmlns:p14="http://schemas.microsoft.com/office/powerpoint/2010/main" val="36207244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differences by age get even more pronounced when we take other mode access and familiarity variables out of the model. </a:t>
            </a:r>
          </a:p>
          <a:p>
            <a:endParaRPr lang="en-US" dirty="0"/>
          </a:p>
          <a:p>
            <a:r>
              <a:rPr lang="en-US" dirty="0"/>
              <a:t>Age can be very helpful as a predictor if you don’t have more nuanced measures of internet dependability and speed, how often people do various tasks online, how many surveys of different types they do, whether they need help using the internet,  and whether they prefer to use the web to do tasks that can be done other ways. </a:t>
            </a:r>
          </a:p>
        </p:txBody>
      </p:sp>
      <p:sp>
        <p:nvSpPr>
          <p:cNvPr id="4" name="Slide Number Placeholder 3"/>
          <p:cNvSpPr>
            <a:spLocks noGrp="1"/>
          </p:cNvSpPr>
          <p:nvPr>
            <p:ph type="sldNum" sz="quarter" idx="5"/>
          </p:nvPr>
        </p:nvSpPr>
        <p:spPr/>
        <p:txBody>
          <a:bodyPr/>
          <a:lstStyle/>
          <a:p>
            <a:fld id="{777629EB-8F82-4737-B777-C1073564FB78}" type="slidenum">
              <a:rPr lang="en-US" smtClean="0"/>
              <a:t>13</a:t>
            </a:fld>
            <a:endParaRPr lang="en-US"/>
          </a:p>
        </p:txBody>
      </p:sp>
    </p:spTree>
    <p:extLst>
      <p:ext uri="{BB962C8B-B14F-4D97-AF65-F5344CB8AC3E}">
        <p14:creationId xmlns:p14="http://schemas.microsoft.com/office/powerpoint/2010/main" val="32663917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independent variables are sets of indicators for mode access and familiarity, external distractions, cognitive abilities, and trust and legitimacy.</a:t>
            </a:r>
          </a:p>
          <a:p>
            <a:endParaRPr lang="en-US" dirty="0"/>
          </a:p>
          <a:p>
            <a:r>
              <a:rPr lang="en-US" dirty="0"/>
              <a:t>Items in Red are measures direct measures of the constructs; the white items are proxy measures.</a:t>
            </a:r>
          </a:p>
        </p:txBody>
      </p:sp>
      <p:sp>
        <p:nvSpPr>
          <p:cNvPr id="4" name="Slide Number Placeholder 3"/>
          <p:cNvSpPr>
            <a:spLocks noGrp="1"/>
          </p:cNvSpPr>
          <p:nvPr>
            <p:ph type="sldNum" sz="quarter" idx="5"/>
          </p:nvPr>
        </p:nvSpPr>
        <p:spPr/>
        <p:txBody>
          <a:bodyPr/>
          <a:lstStyle/>
          <a:p>
            <a:fld id="{777629EB-8F82-4737-B777-C1073564FB78}" type="slidenum">
              <a:rPr lang="en-US" smtClean="0"/>
              <a:t>26</a:t>
            </a:fld>
            <a:endParaRPr lang="en-US"/>
          </a:p>
        </p:txBody>
      </p:sp>
    </p:spTree>
    <p:extLst>
      <p:ext uri="{BB962C8B-B14F-4D97-AF65-F5344CB8AC3E}">
        <p14:creationId xmlns:p14="http://schemas.microsoft.com/office/powerpoint/2010/main" val="2862455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past 15+ years, preference for web has increased and preference for mail has decreased so that now about 50% prefer each of these modes.</a:t>
            </a:r>
          </a:p>
          <a:p>
            <a:endParaRPr lang="en-US" dirty="0"/>
          </a:p>
          <a:p>
            <a:r>
              <a:rPr lang="en-US" dirty="0"/>
              <a:t>Demographic measures that are associated with access to and familiarity with the internet continue to be good predictors of mode preference.</a:t>
            </a:r>
          </a:p>
          <a:p>
            <a:pPr marL="171450" indent="-171450">
              <a:buFont typeface="Arial" panose="020B0604020202020204" pitchFamily="34" charset="0"/>
              <a:buChar char="•"/>
            </a:pPr>
            <a:r>
              <a:rPr lang="en-US" baseline="0" dirty="0"/>
              <a:t>These are measures we sometimes get on sample frames and so can use them to try to cater to mode preference.</a:t>
            </a:r>
          </a:p>
          <a:p>
            <a:pPr marL="171450" indent="-171450">
              <a:buFont typeface="Arial" panose="020B0604020202020204" pitchFamily="34" charset="0"/>
              <a:buChar char="•"/>
            </a:pPr>
            <a:r>
              <a:rPr lang="en-US" baseline="0" dirty="0"/>
              <a:t>They are items that are commonly measured in surveys and so should be available for use when evaluating mode measurement effects.</a:t>
            </a:r>
          </a:p>
          <a:p>
            <a:pPr marL="171450" indent="-171450">
              <a:buFont typeface="Arial" panose="020B0604020202020204" pitchFamily="34" charset="0"/>
              <a:buChar char="•"/>
            </a:pPr>
            <a:endParaRPr lang="en-US" baseline="0" dirty="0"/>
          </a:p>
          <a:p>
            <a:pPr marL="171450" indent="-171450">
              <a:buFont typeface="Arial" panose="020B0604020202020204" pitchFamily="34" charset="0"/>
              <a:buChar char="•"/>
            </a:pPr>
            <a:endParaRPr lang="en-US" dirty="0"/>
          </a:p>
          <a:p>
            <a:endParaRPr lang="en-US" dirty="0"/>
          </a:p>
        </p:txBody>
      </p:sp>
      <p:sp>
        <p:nvSpPr>
          <p:cNvPr id="4" name="Slide Number Placeholder 3"/>
          <p:cNvSpPr>
            <a:spLocks noGrp="1"/>
          </p:cNvSpPr>
          <p:nvPr>
            <p:ph type="sldNum" sz="quarter" idx="10"/>
          </p:nvPr>
        </p:nvSpPr>
        <p:spPr/>
        <p:txBody>
          <a:bodyPr/>
          <a:lstStyle/>
          <a:p>
            <a:fld id="{777629EB-8F82-4737-B777-C1073564FB78}" type="slidenum">
              <a:rPr lang="en-US" smtClean="0"/>
              <a:t>31</a:t>
            </a:fld>
            <a:endParaRPr lang="en-US"/>
          </a:p>
        </p:txBody>
      </p:sp>
    </p:spTree>
    <p:extLst>
      <p:ext uri="{BB962C8B-B14F-4D97-AF65-F5344CB8AC3E}">
        <p14:creationId xmlns:p14="http://schemas.microsoft.com/office/powerpoint/2010/main" val="24706080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7629EB-8F82-4737-B777-C1073564FB78}" type="slidenum">
              <a:rPr lang="en-US" smtClean="0"/>
              <a:t>34</a:t>
            </a:fld>
            <a:endParaRPr lang="en-US"/>
          </a:p>
        </p:txBody>
      </p:sp>
    </p:spTree>
    <p:extLst>
      <p:ext uri="{BB962C8B-B14F-4D97-AF65-F5344CB8AC3E}">
        <p14:creationId xmlns:p14="http://schemas.microsoft.com/office/powerpoint/2010/main" val="7551254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net of how satisfied they are with their finances.</a:t>
            </a:r>
          </a:p>
          <a:p>
            <a:endParaRPr lang="en-US" dirty="0"/>
          </a:p>
          <a:p>
            <a:r>
              <a:rPr lang="en-US" dirty="0"/>
              <a:t>The income effects also become more pronounced if you drop some of the more nuanced measures out of the model, indicating it can be a useful predictor if you don’t have those other predictors. </a:t>
            </a:r>
          </a:p>
        </p:txBody>
      </p:sp>
      <p:sp>
        <p:nvSpPr>
          <p:cNvPr id="4" name="Slide Number Placeholder 3"/>
          <p:cNvSpPr>
            <a:spLocks noGrp="1"/>
          </p:cNvSpPr>
          <p:nvPr>
            <p:ph type="sldNum" sz="quarter" idx="5"/>
          </p:nvPr>
        </p:nvSpPr>
        <p:spPr/>
        <p:txBody>
          <a:bodyPr/>
          <a:lstStyle/>
          <a:p>
            <a:fld id="{777629EB-8F82-4737-B777-C1073564FB78}" type="slidenum">
              <a:rPr lang="en-US" smtClean="0"/>
              <a:t>35</a:t>
            </a:fld>
            <a:endParaRPr lang="en-US"/>
          </a:p>
        </p:txBody>
      </p:sp>
    </p:spTree>
    <p:extLst>
      <p:ext uri="{BB962C8B-B14F-4D97-AF65-F5344CB8AC3E}">
        <p14:creationId xmlns:p14="http://schemas.microsoft.com/office/powerpoint/2010/main" val="3569345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52EB977-7D8A-43A4-8A38-9ECFD668713A}" type="datetime1">
              <a:rPr lang="en-US" smtClean="0"/>
              <a:t>7/31/2024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0CB28B-2BE7-493C-A912-81F8CC61DD4C}" type="slidenum">
              <a:rPr lang="en-US" smtClean="0"/>
              <a:t>‹#›</a:t>
            </a:fld>
            <a:endParaRPr lang="en-US"/>
          </a:p>
        </p:txBody>
      </p:sp>
    </p:spTree>
    <p:extLst>
      <p:ext uri="{BB962C8B-B14F-4D97-AF65-F5344CB8AC3E}">
        <p14:creationId xmlns:p14="http://schemas.microsoft.com/office/powerpoint/2010/main" val="1544554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08796A-CE19-4209-BEDF-D14A79769427}" type="datetime1">
              <a:rPr lang="en-US" smtClean="0"/>
              <a:t>7/31/2024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0CB28B-2BE7-493C-A912-81F8CC61DD4C}" type="slidenum">
              <a:rPr lang="en-US" smtClean="0"/>
              <a:t>‹#›</a:t>
            </a:fld>
            <a:endParaRPr lang="en-US"/>
          </a:p>
        </p:txBody>
      </p:sp>
    </p:spTree>
    <p:extLst>
      <p:ext uri="{BB962C8B-B14F-4D97-AF65-F5344CB8AC3E}">
        <p14:creationId xmlns:p14="http://schemas.microsoft.com/office/powerpoint/2010/main" val="2839142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2BCF7B-3A5B-4746-BA20-DB1C6EA4D984}" type="datetime1">
              <a:rPr lang="en-US" smtClean="0"/>
              <a:t>7/31/2024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0CB28B-2BE7-493C-A912-81F8CC61DD4C}" type="slidenum">
              <a:rPr lang="en-US" smtClean="0"/>
              <a:t>‹#›</a:t>
            </a:fld>
            <a:endParaRPr lang="en-US"/>
          </a:p>
        </p:txBody>
      </p:sp>
    </p:spTree>
    <p:extLst>
      <p:ext uri="{BB962C8B-B14F-4D97-AF65-F5344CB8AC3E}">
        <p14:creationId xmlns:p14="http://schemas.microsoft.com/office/powerpoint/2010/main" val="3960243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ABA9CDB-FC59-4AA0-BBE8-9AE15C923554}" type="datetime1">
              <a:rPr lang="en-US" smtClean="0"/>
              <a:t>7/31/2024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0CB28B-2BE7-493C-A912-81F8CC61DD4C}" type="slidenum">
              <a:rPr lang="en-US" smtClean="0"/>
              <a:t>‹#›</a:t>
            </a:fld>
            <a:endParaRPr lang="en-US"/>
          </a:p>
        </p:txBody>
      </p:sp>
    </p:spTree>
    <p:extLst>
      <p:ext uri="{BB962C8B-B14F-4D97-AF65-F5344CB8AC3E}">
        <p14:creationId xmlns:p14="http://schemas.microsoft.com/office/powerpoint/2010/main" val="77221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FC20B83-F573-4861-9C76-95ED8EE1F6D3}" type="datetime1">
              <a:rPr lang="en-US" smtClean="0"/>
              <a:t>7/31/2024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0CB28B-2BE7-493C-A912-81F8CC61DD4C}" type="slidenum">
              <a:rPr lang="en-US" smtClean="0"/>
              <a:t>‹#›</a:t>
            </a:fld>
            <a:endParaRPr lang="en-US"/>
          </a:p>
        </p:txBody>
      </p:sp>
    </p:spTree>
    <p:extLst>
      <p:ext uri="{BB962C8B-B14F-4D97-AF65-F5344CB8AC3E}">
        <p14:creationId xmlns:p14="http://schemas.microsoft.com/office/powerpoint/2010/main" val="1988730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33E9582-BEA2-4122-AA89-D66D115BB151}" type="datetime1">
              <a:rPr lang="en-US" smtClean="0"/>
              <a:t>7/31/2024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0CB28B-2BE7-493C-A912-81F8CC61DD4C}" type="slidenum">
              <a:rPr lang="en-US" smtClean="0"/>
              <a:t>‹#›</a:t>
            </a:fld>
            <a:endParaRPr lang="en-US"/>
          </a:p>
        </p:txBody>
      </p:sp>
    </p:spTree>
    <p:extLst>
      <p:ext uri="{BB962C8B-B14F-4D97-AF65-F5344CB8AC3E}">
        <p14:creationId xmlns:p14="http://schemas.microsoft.com/office/powerpoint/2010/main" val="25125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3AFFB3C-9A87-4CEB-9266-D1F84B1B1D79}" type="datetime1">
              <a:rPr lang="en-US" smtClean="0"/>
              <a:t>7/31/2024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0CB28B-2BE7-493C-A912-81F8CC61DD4C}" type="slidenum">
              <a:rPr lang="en-US" smtClean="0"/>
              <a:t>‹#›</a:t>
            </a:fld>
            <a:endParaRPr lang="en-US"/>
          </a:p>
        </p:txBody>
      </p:sp>
    </p:spTree>
    <p:extLst>
      <p:ext uri="{BB962C8B-B14F-4D97-AF65-F5344CB8AC3E}">
        <p14:creationId xmlns:p14="http://schemas.microsoft.com/office/powerpoint/2010/main" val="1088266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35DE1CA-B4CC-4B4C-BADC-7D05F024E80A}" type="datetime1">
              <a:rPr lang="en-US" smtClean="0"/>
              <a:t>7/31/2024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0CB28B-2BE7-493C-A912-81F8CC61DD4C}" type="slidenum">
              <a:rPr lang="en-US" smtClean="0"/>
              <a:t>‹#›</a:t>
            </a:fld>
            <a:endParaRPr lang="en-US"/>
          </a:p>
        </p:txBody>
      </p:sp>
    </p:spTree>
    <p:extLst>
      <p:ext uri="{BB962C8B-B14F-4D97-AF65-F5344CB8AC3E}">
        <p14:creationId xmlns:p14="http://schemas.microsoft.com/office/powerpoint/2010/main" val="4154366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57D6FC-95FC-4089-8BF0-F23F761F238C}" type="datetime1">
              <a:rPr lang="en-US" smtClean="0"/>
              <a:t>7/31/2024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0CB28B-2BE7-493C-A912-81F8CC61DD4C}" type="slidenum">
              <a:rPr lang="en-US" smtClean="0"/>
              <a:t>‹#›</a:t>
            </a:fld>
            <a:endParaRPr lang="en-US"/>
          </a:p>
        </p:txBody>
      </p:sp>
    </p:spTree>
    <p:extLst>
      <p:ext uri="{BB962C8B-B14F-4D97-AF65-F5344CB8AC3E}">
        <p14:creationId xmlns:p14="http://schemas.microsoft.com/office/powerpoint/2010/main" val="2143973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280C9A8-F1B5-44CE-94E4-A70AAA18EE03}" type="datetime1">
              <a:rPr lang="en-US" smtClean="0"/>
              <a:t>7/31/2024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0CB28B-2BE7-493C-A912-81F8CC61DD4C}" type="slidenum">
              <a:rPr lang="en-US" smtClean="0"/>
              <a:t>‹#›</a:t>
            </a:fld>
            <a:endParaRPr lang="en-US"/>
          </a:p>
        </p:txBody>
      </p:sp>
    </p:spTree>
    <p:extLst>
      <p:ext uri="{BB962C8B-B14F-4D97-AF65-F5344CB8AC3E}">
        <p14:creationId xmlns:p14="http://schemas.microsoft.com/office/powerpoint/2010/main" val="3243239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E28083C-C38E-4D97-BE4B-241E11911510}" type="datetime1">
              <a:rPr lang="en-US" smtClean="0"/>
              <a:t>7/31/2024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0CB28B-2BE7-493C-A912-81F8CC61DD4C}" type="slidenum">
              <a:rPr lang="en-US" smtClean="0"/>
              <a:t>‹#›</a:t>
            </a:fld>
            <a:endParaRPr lang="en-US"/>
          </a:p>
        </p:txBody>
      </p:sp>
    </p:spTree>
    <p:extLst>
      <p:ext uri="{BB962C8B-B14F-4D97-AF65-F5344CB8AC3E}">
        <p14:creationId xmlns:p14="http://schemas.microsoft.com/office/powerpoint/2010/main" val="2833561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D6A73B-85AB-4749-8B5D-2E2A23E6C5A6}" type="datetime1">
              <a:rPr lang="en-US" smtClean="0"/>
              <a:t>7/31/2024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n-lt"/>
              </a:defRPr>
            </a:lvl1pPr>
          </a:lstStyle>
          <a:p>
            <a:fld id="{F50CB28B-2BE7-493C-A912-81F8CC61DD4C}" type="slidenum">
              <a:rPr lang="en-US" smtClean="0"/>
              <a:pPr/>
              <a:t>‹#›</a:t>
            </a:fld>
            <a:endParaRPr lang="en-US" dirty="0"/>
          </a:p>
        </p:txBody>
      </p:sp>
    </p:spTree>
    <p:extLst>
      <p:ext uri="{BB962C8B-B14F-4D97-AF65-F5344CB8AC3E}">
        <p14:creationId xmlns:p14="http://schemas.microsoft.com/office/powerpoint/2010/main" val="37637944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3600" b="1" kern="1200">
          <a:solidFill>
            <a:schemeClr val="tx1"/>
          </a:solidFill>
          <a:latin typeface="+mn-lt"/>
          <a:ea typeface="+mj-ea"/>
          <a:cs typeface="+mj-cs"/>
        </a:defRPr>
      </a:lvl1pPr>
    </p:titleStyle>
    <p:bodyStyle>
      <a:lvl1pPr marL="228600" indent="-228600" algn="l" defTabSz="914400" rtl="0" eaLnBrk="1" latinLnBrk="0" hangingPunct="1">
        <a:lnSpc>
          <a:spcPct val="100000"/>
        </a:lnSpc>
        <a:spcBef>
          <a:spcPts val="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mailto:jsmyth2@unl.edu" TargetMode="External"/><Relationship Id="rId2" Type="http://schemas.openxmlformats.org/officeDocument/2006/relationships/hyperlink" Target="mailto:kolson5@unl.edu" TargetMode="Externa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chart" Target="../charts/char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Do Young People Still Prefer the Web? Revisiting Predictors of Survey Mode Preference</a:t>
            </a:r>
          </a:p>
        </p:txBody>
      </p:sp>
      <p:sp>
        <p:nvSpPr>
          <p:cNvPr id="3" name="Subtitle 2"/>
          <p:cNvSpPr>
            <a:spLocks noGrp="1"/>
          </p:cNvSpPr>
          <p:nvPr>
            <p:ph type="subTitle" idx="1"/>
          </p:nvPr>
        </p:nvSpPr>
        <p:spPr>
          <a:xfrm>
            <a:off x="1524000" y="3602037"/>
            <a:ext cx="9144000" cy="2886311"/>
          </a:xfrm>
        </p:spPr>
        <p:txBody>
          <a:bodyPr>
            <a:normAutofit/>
          </a:bodyPr>
          <a:lstStyle/>
          <a:p>
            <a:r>
              <a:rPr lang="en-US" dirty="0"/>
              <a:t>Kristen Olson</a:t>
            </a:r>
          </a:p>
          <a:p>
            <a:r>
              <a:rPr lang="en-US" dirty="0"/>
              <a:t>Jolene D. Smyth</a:t>
            </a:r>
          </a:p>
          <a:p>
            <a:r>
              <a:rPr lang="en-US" dirty="0"/>
              <a:t>University of Nebraska-Lincoln</a:t>
            </a:r>
          </a:p>
          <a:p>
            <a:r>
              <a:rPr lang="en-US" dirty="0"/>
              <a:t>JSM 2024</a:t>
            </a:r>
          </a:p>
          <a:p>
            <a:r>
              <a:rPr lang="en-US" dirty="0"/>
              <a:t>Portland, Oregon</a:t>
            </a:r>
          </a:p>
        </p:txBody>
      </p:sp>
      <p:sp>
        <p:nvSpPr>
          <p:cNvPr id="4" name="Slide Number Placeholder 3">
            <a:extLst>
              <a:ext uri="{FF2B5EF4-FFF2-40B4-BE49-F238E27FC236}">
                <a16:creationId xmlns:a16="http://schemas.microsoft.com/office/drawing/2014/main" id="{F8FF75AF-FF50-DD7A-C3B1-8A2098209EEB}"/>
              </a:ext>
            </a:extLst>
          </p:cNvPr>
          <p:cNvSpPr>
            <a:spLocks noGrp="1"/>
          </p:cNvSpPr>
          <p:nvPr>
            <p:ph type="sldNum" sz="quarter" idx="12"/>
          </p:nvPr>
        </p:nvSpPr>
        <p:spPr/>
        <p:txBody>
          <a:bodyPr/>
          <a:lstStyle/>
          <a:p>
            <a:fld id="{F50CB28B-2BE7-493C-A912-81F8CC61DD4C}" type="slidenum">
              <a:rPr lang="en-US" smtClean="0"/>
              <a:t>1</a:t>
            </a:fld>
            <a:endParaRPr lang="en-US"/>
          </a:p>
        </p:txBody>
      </p:sp>
      <p:pic>
        <p:nvPicPr>
          <p:cNvPr id="5" name="Picture 4">
            <a:extLst>
              <a:ext uri="{FF2B5EF4-FFF2-40B4-BE49-F238E27FC236}">
                <a16:creationId xmlns:a16="http://schemas.microsoft.com/office/drawing/2014/main" id="{926C69C1-76EF-B350-65BD-9E218C62281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282" y="5949950"/>
            <a:ext cx="871866" cy="812800"/>
          </a:xfrm>
          <a:prstGeom prst="rect">
            <a:avLst/>
          </a:prstGeom>
        </p:spPr>
      </p:pic>
      <p:pic>
        <p:nvPicPr>
          <p:cNvPr id="6" name="Picture 5">
            <a:extLst>
              <a:ext uri="{FF2B5EF4-FFF2-40B4-BE49-F238E27FC236}">
                <a16:creationId xmlns:a16="http://schemas.microsoft.com/office/drawing/2014/main" id="{3BAFAF62-52EA-3A25-E1A3-76E1D03312F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67914" y="6257287"/>
            <a:ext cx="1424086" cy="563250"/>
          </a:xfrm>
          <a:prstGeom prst="rect">
            <a:avLst/>
          </a:prstGeom>
        </p:spPr>
      </p:pic>
    </p:spTree>
    <p:extLst>
      <p:ext uri="{BB962C8B-B14F-4D97-AF65-F5344CB8AC3E}">
        <p14:creationId xmlns:p14="http://schemas.microsoft.com/office/powerpoint/2010/main" val="1661258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FBCBE6-C436-0EAD-A437-D06C74EDEB4D}"/>
              </a:ext>
            </a:extLst>
          </p:cNvPr>
          <p:cNvSpPr>
            <a:spLocks noGrp="1"/>
          </p:cNvSpPr>
          <p:nvPr>
            <p:ph type="title"/>
          </p:nvPr>
        </p:nvSpPr>
        <p:spPr/>
        <p:txBody>
          <a:bodyPr/>
          <a:lstStyle/>
          <a:p>
            <a:r>
              <a:rPr lang="en-US" dirty="0"/>
              <a:t>Model 1: Proxy Measures Only</a:t>
            </a:r>
          </a:p>
        </p:txBody>
      </p:sp>
      <p:sp>
        <p:nvSpPr>
          <p:cNvPr id="5" name="Text Placeholder 4">
            <a:extLst>
              <a:ext uri="{FF2B5EF4-FFF2-40B4-BE49-F238E27FC236}">
                <a16:creationId xmlns:a16="http://schemas.microsoft.com/office/drawing/2014/main" id="{B0DBFF76-6648-0107-DF41-E94A51085B66}"/>
              </a:ext>
            </a:extLst>
          </p:cNvPr>
          <p:cNvSpPr>
            <a:spLocks noGrp="1"/>
          </p:cNvSpPr>
          <p:nvPr>
            <p:ph type="body" idx="1"/>
          </p:nvPr>
        </p:nvSpPr>
        <p:spPr/>
        <p:txBody>
          <a:bodyPr/>
          <a:lstStyle/>
          <a:p>
            <a:endParaRPr lang="en-US"/>
          </a:p>
        </p:txBody>
      </p:sp>
      <p:sp>
        <p:nvSpPr>
          <p:cNvPr id="3" name="Slide Number Placeholder 2">
            <a:extLst>
              <a:ext uri="{FF2B5EF4-FFF2-40B4-BE49-F238E27FC236}">
                <a16:creationId xmlns:a16="http://schemas.microsoft.com/office/drawing/2014/main" id="{D30551C9-C562-0DBC-8101-BFEC7025D939}"/>
              </a:ext>
            </a:extLst>
          </p:cNvPr>
          <p:cNvSpPr>
            <a:spLocks noGrp="1"/>
          </p:cNvSpPr>
          <p:nvPr>
            <p:ph type="sldNum" sz="quarter" idx="12"/>
          </p:nvPr>
        </p:nvSpPr>
        <p:spPr/>
        <p:txBody>
          <a:bodyPr/>
          <a:lstStyle/>
          <a:p>
            <a:fld id="{F50CB28B-2BE7-493C-A912-81F8CC61DD4C}" type="slidenum">
              <a:rPr lang="en-US" smtClean="0"/>
              <a:t>10</a:t>
            </a:fld>
            <a:endParaRPr lang="en-US"/>
          </a:p>
        </p:txBody>
      </p:sp>
    </p:spTree>
    <p:extLst>
      <p:ext uri="{BB962C8B-B14F-4D97-AF65-F5344CB8AC3E}">
        <p14:creationId xmlns:p14="http://schemas.microsoft.com/office/powerpoint/2010/main" val="968779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75634-A5EB-EE07-CC51-8E89E47D2D3D}"/>
              </a:ext>
            </a:extLst>
          </p:cNvPr>
          <p:cNvSpPr>
            <a:spLocks noGrp="1"/>
          </p:cNvSpPr>
          <p:nvPr>
            <p:ph type="title"/>
          </p:nvPr>
        </p:nvSpPr>
        <p:spPr>
          <a:xfrm>
            <a:off x="79513" y="1"/>
            <a:ext cx="12112487" cy="1690688"/>
          </a:xfrm>
        </p:spPr>
        <p:txBody>
          <a:bodyPr>
            <a:normAutofit/>
          </a:bodyPr>
          <a:lstStyle/>
          <a:p>
            <a:r>
              <a:rPr lang="en-US" dirty="0"/>
              <a:t>No differences in mode preferences between women and men for any modes other than computer web, which women prefer less than men.</a:t>
            </a:r>
          </a:p>
        </p:txBody>
      </p:sp>
      <p:sp>
        <p:nvSpPr>
          <p:cNvPr id="3" name="Slide Number Placeholder 2">
            <a:extLst>
              <a:ext uri="{FF2B5EF4-FFF2-40B4-BE49-F238E27FC236}">
                <a16:creationId xmlns:a16="http://schemas.microsoft.com/office/drawing/2014/main" id="{96D2ADAA-9DF0-43C0-5F20-80C872DC75DE}"/>
              </a:ext>
            </a:extLst>
          </p:cNvPr>
          <p:cNvSpPr>
            <a:spLocks noGrp="1"/>
          </p:cNvSpPr>
          <p:nvPr>
            <p:ph type="sldNum" sz="quarter" idx="12"/>
          </p:nvPr>
        </p:nvSpPr>
        <p:spPr/>
        <p:txBody>
          <a:bodyPr/>
          <a:lstStyle/>
          <a:p>
            <a:fld id="{F50CB28B-2BE7-493C-A912-81F8CC61DD4C}" type="slidenum">
              <a:rPr lang="en-US" smtClean="0"/>
              <a:t>11</a:t>
            </a:fld>
            <a:endParaRPr lang="en-US"/>
          </a:p>
        </p:txBody>
      </p:sp>
      <p:graphicFrame>
        <p:nvGraphicFramePr>
          <p:cNvPr id="6" name="Chart 5">
            <a:extLst>
              <a:ext uri="{FF2B5EF4-FFF2-40B4-BE49-F238E27FC236}">
                <a16:creationId xmlns:a16="http://schemas.microsoft.com/office/drawing/2014/main" id="{35B289E9-B4C5-BE60-F1EC-5AB79C72CB30}"/>
              </a:ext>
            </a:extLst>
          </p:cNvPr>
          <p:cNvGraphicFramePr/>
          <p:nvPr>
            <p:extLst>
              <p:ext uri="{D42A27DB-BD31-4B8C-83A1-F6EECF244321}">
                <p14:modId xmlns:p14="http://schemas.microsoft.com/office/powerpoint/2010/main" val="979384380"/>
              </p:ext>
            </p:extLst>
          </p:nvPr>
        </p:nvGraphicFramePr>
        <p:xfrm>
          <a:off x="427383" y="2027583"/>
          <a:ext cx="11479695" cy="4693892"/>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1">
            <a:extLst>
              <a:ext uri="{FF2B5EF4-FFF2-40B4-BE49-F238E27FC236}">
                <a16:creationId xmlns:a16="http://schemas.microsoft.com/office/drawing/2014/main" id="{0811B5BE-A3A8-219A-BB5C-C57D9F7DA6A1}"/>
              </a:ext>
            </a:extLst>
          </p:cNvPr>
          <p:cNvSpPr txBox="1"/>
          <p:nvPr/>
        </p:nvSpPr>
        <p:spPr>
          <a:xfrm>
            <a:off x="8366881" y="4685771"/>
            <a:ext cx="745434" cy="25841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dirty="0"/>
              <a:t>*</a:t>
            </a:r>
          </a:p>
        </p:txBody>
      </p:sp>
      <p:sp>
        <p:nvSpPr>
          <p:cNvPr id="4" name="TextBox 3">
            <a:extLst>
              <a:ext uri="{FF2B5EF4-FFF2-40B4-BE49-F238E27FC236}">
                <a16:creationId xmlns:a16="http://schemas.microsoft.com/office/drawing/2014/main" id="{C8F272FC-A2D3-FE5A-FC0E-DB68B0730AFB}"/>
              </a:ext>
            </a:extLst>
          </p:cNvPr>
          <p:cNvSpPr txBox="1"/>
          <p:nvPr/>
        </p:nvSpPr>
        <p:spPr>
          <a:xfrm>
            <a:off x="6706500" y="1485709"/>
            <a:ext cx="4149551" cy="646331"/>
          </a:xfrm>
          <a:prstGeom prst="rect">
            <a:avLst/>
          </a:prstGeom>
          <a:noFill/>
          <a:ln>
            <a:solidFill>
              <a:schemeClr val="accent1"/>
            </a:solidFill>
          </a:ln>
        </p:spPr>
        <p:txBody>
          <a:bodyPr wrap="square" rtlCol="0">
            <a:spAutoFit/>
          </a:bodyPr>
          <a:lstStyle/>
          <a:p>
            <a:r>
              <a:rPr lang="en-US" dirty="0"/>
              <a:t>Women are 7.9 pp less likely than men to prefer computer web.</a:t>
            </a:r>
          </a:p>
        </p:txBody>
      </p:sp>
      <p:cxnSp>
        <p:nvCxnSpPr>
          <p:cNvPr id="7" name="Straight Arrow Connector 6">
            <a:extLst>
              <a:ext uri="{FF2B5EF4-FFF2-40B4-BE49-F238E27FC236}">
                <a16:creationId xmlns:a16="http://schemas.microsoft.com/office/drawing/2014/main" id="{119E318B-0F37-1366-13D4-EC81E3B33CAE}"/>
              </a:ext>
            </a:extLst>
          </p:cNvPr>
          <p:cNvCxnSpPr>
            <a:cxnSpLocks/>
            <a:stCxn id="4" idx="2"/>
          </p:cNvCxnSpPr>
          <p:nvPr/>
        </p:nvCxnSpPr>
        <p:spPr>
          <a:xfrm>
            <a:off x="8781276" y="2132040"/>
            <a:ext cx="0" cy="16733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FDD7334D-24C2-18BF-6A62-268B73D34A60}"/>
              </a:ext>
            </a:extLst>
          </p:cNvPr>
          <p:cNvSpPr txBox="1"/>
          <p:nvPr/>
        </p:nvSpPr>
        <p:spPr>
          <a:xfrm>
            <a:off x="155643" y="6527260"/>
            <a:ext cx="4173166" cy="307777"/>
          </a:xfrm>
          <a:prstGeom prst="rect">
            <a:avLst/>
          </a:prstGeom>
          <a:noFill/>
        </p:spPr>
        <p:txBody>
          <a:bodyPr wrap="square" rtlCol="0">
            <a:spAutoFit/>
          </a:bodyPr>
          <a:lstStyle/>
          <a:p>
            <a:r>
              <a:rPr lang="en-US" sz="1400" dirty="0"/>
              <a:t>*p&lt;.05, **p&lt;.01, ***p&lt;.001, ****p&lt;.0001</a:t>
            </a:r>
          </a:p>
        </p:txBody>
      </p:sp>
      <p:cxnSp>
        <p:nvCxnSpPr>
          <p:cNvPr id="15" name="Straight Connector 14">
            <a:extLst>
              <a:ext uri="{FF2B5EF4-FFF2-40B4-BE49-F238E27FC236}">
                <a16:creationId xmlns:a16="http://schemas.microsoft.com/office/drawing/2014/main" id="{ACB18B12-9D6E-C994-1901-B37E0FCAA235}"/>
              </a:ext>
            </a:extLst>
          </p:cNvPr>
          <p:cNvCxnSpPr>
            <a:cxnSpLocks/>
          </p:cNvCxnSpPr>
          <p:nvPr/>
        </p:nvCxnSpPr>
        <p:spPr>
          <a:xfrm>
            <a:off x="7607030" y="3521413"/>
            <a:ext cx="0" cy="1164358"/>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568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75634-A5EB-EE07-CC51-8E89E47D2D3D}"/>
              </a:ext>
            </a:extLst>
          </p:cNvPr>
          <p:cNvSpPr>
            <a:spLocks noGrp="1"/>
          </p:cNvSpPr>
          <p:nvPr>
            <p:ph type="title"/>
          </p:nvPr>
        </p:nvSpPr>
        <p:spPr>
          <a:xfrm>
            <a:off x="79513" y="1"/>
            <a:ext cx="12112487" cy="1690688"/>
          </a:xfrm>
        </p:spPr>
        <p:txBody>
          <a:bodyPr>
            <a:normAutofit/>
          </a:bodyPr>
          <a:lstStyle/>
          <a:p>
            <a:r>
              <a:rPr lang="en-US" dirty="0"/>
              <a:t>Older adults prefer mail and don’t prefer the web, and especially don’t prefer mobile. </a:t>
            </a:r>
          </a:p>
        </p:txBody>
      </p:sp>
      <p:sp>
        <p:nvSpPr>
          <p:cNvPr id="3" name="Slide Number Placeholder 2">
            <a:extLst>
              <a:ext uri="{FF2B5EF4-FFF2-40B4-BE49-F238E27FC236}">
                <a16:creationId xmlns:a16="http://schemas.microsoft.com/office/drawing/2014/main" id="{96D2ADAA-9DF0-43C0-5F20-80C872DC75DE}"/>
              </a:ext>
            </a:extLst>
          </p:cNvPr>
          <p:cNvSpPr>
            <a:spLocks noGrp="1"/>
          </p:cNvSpPr>
          <p:nvPr>
            <p:ph type="sldNum" sz="quarter" idx="12"/>
          </p:nvPr>
        </p:nvSpPr>
        <p:spPr/>
        <p:txBody>
          <a:bodyPr/>
          <a:lstStyle/>
          <a:p>
            <a:fld id="{F50CB28B-2BE7-493C-A912-81F8CC61DD4C}" type="slidenum">
              <a:rPr lang="en-US" smtClean="0"/>
              <a:t>12</a:t>
            </a:fld>
            <a:endParaRPr lang="en-US"/>
          </a:p>
        </p:txBody>
      </p:sp>
      <p:graphicFrame>
        <p:nvGraphicFramePr>
          <p:cNvPr id="6" name="Chart 5">
            <a:extLst>
              <a:ext uri="{FF2B5EF4-FFF2-40B4-BE49-F238E27FC236}">
                <a16:creationId xmlns:a16="http://schemas.microsoft.com/office/drawing/2014/main" id="{35B289E9-B4C5-BE60-F1EC-5AB79C72CB30}"/>
              </a:ext>
            </a:extLst>
          </p:cNvPr>
          <p:cNvGraphicFramePr/>
          <p:nvPr>
            <p:extLst>
              <p:ext uri="{D42A27DB-BD31-4B8C-83A1-F6EECF244321}">
                <p14:modId xmlns:p14="http://schemas.microsoft.com/office/powerpoint/2010/main" val="597452689"/>
              </p:ext>
            </p:extLst>
          </p:nvPr>
        </p:nvGraphicFramePr>
        <p:xfrm>
          <a:off x="427383" y="1887166"/>
          <a:ext cx="11479695" cy="4834309"/>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
            <a:extLst>
              <a:ext uri="{FF2B5EF4-FFF2-40B4-BE49-F238E27FC236}">
                <a16:creationId xmlns:a16="http://schemas.microsoft.com/office/drawing/2014/main" id="{0811B5BE-A3A8-219A-BB5C-C57D9F7DA6A1}"/>
              </a:ext>
            </a:extLst>
          </p:cNvPr>
          <p:cNvSpPr txBox="1"/>
          <p:nvPr/>
        </p:nvSpPr>
        <p:spPr>
          <a:xfrm>
            <a:off x="10404191" y="5511355"/>
            <a:ext cx="745434" cy="25841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dirty="0"/>
              <a:t>****</a:t>
            </a:r>
          </a:p>
        </p:txBody>
      </p:sp>
      <p:sp>
        <p:nvSpPr>
          <p:cNvPr id="8" name="TextBox 1">
            <a:extLst>
              <a:ext uri="{FF2B5EF4-FFF2-40B4-BE49-F238E27FC236}">
                <a16:creationId xmlns:a16="http://schemas.microsoft.com/office/drawing/2014/main" id="{0811B5BE-A3A8-219A-BB5C-C57D9F7DA6A1}"/>
              </a:ext>
            </a:extLst>
          </p:cNvPr>
          <p:cNvSpPr txBox="1"/>
          <p:nvPr/>
        </p:nvSpPr>
        <p:spPr>
          <a:xfrm>
            <a:off x="8386758" y="4666359"/>
            <a:ext cx="745434" cy="25841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dirty="0"/>
              <a:t>*</a:t>
            </a:r>
          </a:p>
        </p:txBody>
      </p:sp>
      <p:sp>
        <p:nvSpPr>
          <p:cNvPr id="4" name="TextBox 3">
            <a:extLst>
              <a:ext uri="{FF2B5EF4-FFF2-40B4-BE49-F238E27FC236}">
                <a16:creationId xmlns:a16="http://schemas.microsoft.com/office/drawing/2014/main" id="{3A3CE17B-6DC4-0D90-06D6-2B31B7602B28}"/>
              </a:ext>
            </a:extLst>
          </p:cNvPr>
          <p:cNvSpPr txBox="1"/>
          <p:nvPr/>
        </p:nvSpPr>
        <p:spPr>
          <a:xfrm>
            <a:off x="155643" y="6527260"/>
            <a:ext cx="4173166" cy="307777"/>
          </a:xfrm>
          <a:prstGeom prst="rect">
            <a:avLst/>
          </a:prstGeom>
          <a:noFill/>
        </p:spPr>
        <p:txBody>
          <a:bodyPr wrap="square" rtlCol="0">
            <a:spAutoFit/>
          </a:bodyPr>
          <a:lstStyle/>
          <a:p>
            <a:r>
              <a:rPr lang="en-US" sz="1400" dirty="0"/>
              <a:t>*p&lt;.05, **p&lt;.01, ***p&lt;.001, ****p&lt;.0001</a:t>
            </a:r>
          </a:p>
        </p:txBody>
      </p:sp>
      <p:sp>
        <p:nvSpPr>
          <p:cNvPr id="10" name="TextBox 1">
            <a:extLst>
              <a:ext uri="{FF2B5EF4-FFF2-40B4-BE49-F238E27FC236}">
                <a16:creationId xmlns:a16="http://schemas.microsoft.com/office/drawing/2014/main" id="{1EAF9F9C-79F1-EE14-95D9-A25D3DBEE8AD}"/>
              </a:ext>
            </a:extLst>
          </p:cNvPr>
          <p:cNvSpPr txBox="1"/>
          <p:nvPr/>
        </p:nvSpPr>
        <p:spPr>
          <a:xfrm>
            <a:off x="4328809" y="1754101"/>
            <a:ext cx="745377" cy="26612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dirty="0"/>
              <a:t>****</a:t>
            </a:r>
          </a:p>
        </p:txBody>
      </p:sp>
      <p:cxnSp>
        <p:nvCxnSpPr>
          <p:cNvPr id="11" name="Straight Connector 10">
            <a:extLst>
              <a:ext uri="{FF2B5EF4-FFF2-40B4-BE49-F238E27FC236}">
                <a16:creationId xmlns:a16="http://schemas.microsoft.com/office/drawing/2014/main" id="{9FC3D140-A4D7-E45D-EF6D-FE9DB1413E7B}"/>
              </a:ext>
            </a:extLst>
          </p:cNvPr>
          <p:cNvCxnSpPr>
            <a:cxnSpLocks/>
          </p:cNvCxnSpPr>
          <p:nvPr/>
        </p:nvCxnSpPr>
        <p:spPr>
          <a:xfrm>
            <a:off x="7607030" y="3521413"/>
            <a:ext cx="0" cy="1164358"/>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8434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572D8-D363-D956-6ABC-D40A1509D530}"/>
              </a:ext>
            </a:extLst>
          </p:cNvPr>
          <p:cNvSpPr>
            <a:spLocks noGrp="1"/>
          </p:cNvSpPr>
          <p:nvPr>
            <p:ph type="title"/>
          </p:nvPr>
        </p:nvSpPr>
        <p:spPr>
          <a:xfrm>
            <a:off x="245806" y="-5377"/>
            <a:ext cx="11946194" cy="1325563"/>
          </a:xfrm>
        </p:spPr>
        <p:txBody>
          <a:bodyPr>
            <a:normAutofit/>
          </a:bodyPr>
          <a:lstStyle/>
          <a:p>
            <a:r>
              <a:rPr lang="en-US" sz="2800" dirty="0"/>
              <a:t>Older adults prefer mail and don’t prefer the web, and especially don’t prefer mobile. Younger people are more likely to report preferring web than mail, and among the web, have similar preferences between computer and mobile web. </a:t>
            </a:r>
          </a:p>
        </p:txBody>
      </p:sp>
      <p:sp>
        <p:nvSpPr>
          <p:cNvPr id="3" name="Slide Number Placeholder 2">
            <a:extLst>
              <a:ext uri="{FF2B5EF4-FFF2-40B4-BE49-F238E27FC236}">
                <a16:creationId xmlns:a16="http://schemas.microsoft.com/office/drawing/2014/main" id="{D8A87233-3325-EBE0-EDC7-B13A76C18188}"/>
              </a:ext>
            </a:extLst>
          </p:cNvPr>
          <p:cNvSpPr>
            <a:spLocks noGrp="1"/>
          </p:cNvSpPr>
          <p:nvPr>
            <p:ph type="sldNum" sz="quarter" idx="12"/>
          </p:nvPr>
        </p:nvSpPr>
        <p:spPr/>
        <p:txBody>
          <a:bodyPr/>
          <a:lstStyle/>
          <a:p>
            <a:fld id="{F50CB28B-2BE7-493C-A912-81F8CC61DD4C}" type="slidenum">
              <a:rPr lang="en-US" smtClean="0"/>
              <a:t>13</a:t>
            </a:fld>
            <a:endParaRPr lang="en-US"/>
          </a:p>
        </p:txBody>
      </p:sp>
      <p:graphicFrame>
        <p:nvGraphicFramePr>
          <p:cNvPr id="6" name="Chart 5">
            <a:extLst>
              <a:ext uri="{FF2B5EF4-FFF2-40B4-BE49-F238E27FC236}">
                <a16:creationId xmlns:a16="http://schemas.microsoft.com/office/drawing/2014/main" id="{DC4FDD4C-ABBD-E3F2-7B3D-DE6DE352A34F}"/>
              </a:ext>
            </a:extLst>
          </p:cNvPr>
          <p:cNvGraphicFramePr/>
          <p:nvPr>
            <p:extLst>
              <p:ext uri="{D42A27DB-BD31-4B8C-83A1-F6EECF244321}">
                <p14:modId xmlns:p14="http://schemas.microsoft.com/office/powerpoint/2010/main" val="2036862439"/>
              </p:ext>
            </p:extLst>
          </p:nvPr>
        </p:nvGraphicFramePr>
        <p:xfrm>
          <a:off x="245806" y="1320186"/>
          <a:ext cx="11415251" cy="541866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58096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graphicEl>
                                              <a:chart seriesIdx="0" categoryIdx="-4" bldStep="series"/>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graphicEl>
                                              <a:chart seriesIdx="1"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graphicEl>
                                              <a:chart seriesIdx="2" categoryIdx="-4" bldStep="series"/>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graphicEl>
                                              <a:chart seriesIdx="3" categoryIdx="-4" bldStep="series"/>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graphicEl>
                                              <a:chart seriesIdx="4" categoryIdx="-4" bldStep="series"/>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Chart bld="series"/>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75634-A5EB-EE07-CC51-8E89E47D2D3D}"/>
              </a:ext>
            </a:extLst>
          </p:cNvPr>
          <p:cNvSpPr>
            <a:spLocks noGrp="1"/>
          </p:cNvSpPr>
          <p:nvPr>
            <p:ph type="title"/>
          </p:nvPr>
        </p:nvSpPr>
        <p:spPr>
          <a:xfrm>
            <a:off x="39756" y="0"/>
            <a:ext cx="12112487" cy="1797948"/>
          </a:xfrm>
        </p:spPr>
        <p:txBody>
          <a:bodyPr>
            <a:normAutofit fontScale="90000"/>
          </a:bodyPr>
          <a:lstStyle/>
          <a:p>
            <a:r>
              <a:rPr lang="en-US" dirty="0"/>
              <a:t>The highest income groups are more likely to prefer web than the lowest (&lt;$30K) income group. The highest income group ($75K+) are less likely to prefer mail and more likely to prefer computer web.</a:t>
            </a:r>
          </a:p>
        </p:txBody>
      </p:sp>
      <p:sp>
        <p:nvSpPr>
          <p:cNvPr id="3" name="Slide Number Placeholder 2">
            <a:extLst>
              <a:ext uri="{FF2B5EF4-FFF2-40B4-BE49-F238E27FC236}">
                <a16:creationId xmlns:a16="http://schemas.microsoft.com/office/drawing/2014/main" id="{96D2ADAA-9DF0-43C0-5F20-80C872DC75DE}"/>
              </a:ext>
            </a:extLst>
          </p:cNvPr>
          <p:cNvSpPr>
            <a:spLocks noGrp="1"/>
          </p:cNvSpPr>
          <p:nvPr>
            <p:ph type="sldNum" sz="quarter" idx="12"/>
          </p:nvPr>
        </p:nvSpPr>
        <p:spPr/>
        <p:txBody>
          <a:bodyPr/>
          <a:lstStyle/>
          <a:p>
            <a:fld id="{F50CB28B-2BE7-493C-A912-81F8CC61DD4C}" type="slidenum">
              <a:rPr lang="en-US" smtClean="0"/>
              <a:t>14</a:t>
            </a:fld>
            <a:endParaRPr lang="en-US"/>
          </a:p>
        </p:txBody>
      </p:sp>
      <p:graphicFrame>
        <p:nvGraphicFramePr>
          <p:cNvPr id="6" name="Chart 5">
            <a:extLst>
              <a:ext uri="{FF2B5EF4-FFF2-40B4-BE49-F238E27FC236}">
                <a16:creationId xmlns:a16="http://schemas.microsoft.com/office/drawing/2014/main" id="{35B289E9-B4C5-BE60-F1EC-5AB79C72CB30}"/>
              </a:ext>
            </a:extLst>
          </p:cNvPr>
          <p:cNvGraphicFramePr/>
          <p:nvPr>
            <p:extLst>
              <p:ext uri="{D42A27DB-BD31-4B8C-83A1-F6EECF244321}">
                <p14:modId xmlns:p14="http://schemas.microsoft.com/office/powerpoint/2010/main" val="504581463"/>
              </p:ext>
            </p:extLst>
          </p:nvPr>
        </p:nvGraphicFramePr>
        <p:xfrm>
          <a:off x="427383" y="2027583"/>
          <a:ext cx="11479695" cy="4693892"/>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1">
            <a:extLst>
              <a:ext uri="{FF2B5EF4-FFF2-40B4-BE49-F238E27FC236}">
                <a16:creationId xmlns:a16="http://schemas.microsoft.com/office/drawing/2014/main" id="{0811B5BE-A3A8-219A-BB5C-C57D9F7DA6A1}"/>
              </a:ext>
            </a:extLst>
          </p:cNvPr>
          <p:cNvSpPr txBox="1"/>
          <p:nvPr/>
        </p:nvSpPr>
        <p:spPr>
          <a:xfrm>
            <a:off x="10781420" y="2938886"/>
            <a:ext cx="745434" cy="25841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dirty="0"/>
              <a:t>*</a:t>
            </a:r>
          </a:p>
        </p:txBody>
      </p:sp>
      <p:sp>
        <p:nvSpPr>
          <p:cNvPr id="4" name="TextBox 1">
            <a:extLst>
              <a:ext uri="{FF2B5EF4-FFF2-40B4-BE49-F238E27FC236}">
                <a16:creationId xmlns:a16="http://schemas.microsoft.com/office/drawing/2014/main" id="{0DE6C09F-531A-A811-DDC5-236EAD3E4973}"/>
              </a:ext>
            </a:extLst>
          </p:cNvPr>
          <p:cNvSpPr txBox="1"/>
          <p:nvPr/>
        </p:nvSpPr>
        <p:spPr>
          <a:xfrm>
            <a:off x="10401196" y="2952727"/>
            <a:ext cx="745434" cy="25841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dirty="0"/>
              <a:t>*</a:t>
            </a:r>
          </a:p>
        </p:txBody>
      </p:sp>
      <p:sp>
        <p:nvSpPr>
          <p:cNvPr id="5" name="TextBox 1">
            <a:extLst>
              <a:ext uri="{FF2B5EF4-FFF2-40B4-BE49-F238E27FC236}">
                <a16:creationId xmlns:a16="http://schemas.microsoft.com/office/drawing/2014/main" id="{BD041741-67A9-10EF-477B-0F7370815A27}"/>
              </a:ext>
            </a:extLst>
          </p:cNvPr>
          <p:cNvSpPr txBox="1"/>
          <p:nvPr/>
        </p:nvSpPr>
        <p:spPr>
          <a:xfrm>
            <a:off x="9891304" y="2611064"/>
            <a:ext cx="745434" cy="25841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dirty="0"/>
              <a:t>***</a:t>
            </a:r>
          </a:p>
        </p:txBody>
      </p:sp>
      <p:sp>
        <p:nvSpPr>
          <p:cNvPr id="7" name="TextBox 6">
            <a:extLst>
              <a:ext uri="{FF2B5EF4-FFF2-40B4-BE49-F238E27FC236}">
                <a16:creationId xmlns:a16="http://schemas.microsoft.com/office/drawing/2014/main" id="{0465C7FD-F072-3053-0870-69E67461687F}"/>
              </a:ext>
            </a:extLst>
          </p:cNvPr>
          <p:cNvSpPr txBox="1"/>
          <p:nvPr/>
        </p:nvSpPr>
        <p:spPr>
          <a:xfrm>
            <a:off x="155643" y="6527260"/>
            <a:ext cx="4173166" cy="307777"/>
          </a:xfrm>
          <a:prstGeom prst="rect">
            <a:avLst/>
          </a:prstGeom>
          <a:noFill/>
        </p:spPr>
        <p:txBody>
          <a:bodyPr wrap="square" rtlCol="0">
            <a:spAutoFit/>
          </a:bodyPr>
          <a:lstStyle/>
          <a:p>
            <a:r>
              <a:rPr lang="en-US" sz="1400" dirty="0"/>
              <a:t>*p&lt;.05, **p&lt;.01, ***p&lt;.001, ****p&lt;.0001</a:t>
            </a:r>
          </a:p>
        </p:txBody>
      </p:sp>
      <p:cxnSp>
        <p:nvCxnSpPr>
          <p:cNvPr id="9" name="Straight Connector 8">
            <a:extLst>
              <a:ext uri="{FF2B5EF4-FFF2-40B4-BE49-F238E27FC236}">
                <a16:creationId xmlns:a16="http://schemas.microsoft.com/office/drawing/2014/main" id="{04D7B3CF-EC83-8706-1E5D-1D9FE8C52E91}"/>
              </a:ext>
            </a:extLst>
          </p:cNvPr>
          <p:cNvCxnSpPr>
            <a:cxnSpLocks/>
          </p:cNvCxnSpPr>
          <p:nvPr/>
        </p:nvCxnSpPr>
        <p:spPr>
          <a:xfrm>
            <a:off x="7607030" y="3521413"/>
            <a:ext cx="0" cy="1164358"/>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08264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75634-A5EB-EE07-CC51-8E89E47D2D3D}"/>
              </a:ext>
            </a:extLst>
          </p:cNvPr>
          <p:cNvSpPr>
            <a:spLocks noGrp="1"/>
          </p:cNvSpPr>
          <p:nvPr>
            <p:ph type="title"/>
          </p:nvPr>
        </p:nvSpPr>
        <p:spPr>
          <a:xfrm>
            <a:off x="79513" y="1"/>
            <a:ext cx="12112487" cy="1690688"/>
          </a:xfrm>
        </p:spPr>
        <p:txBody>
          <a:bodyPr>
            <a:normAutofit/>
          </a:bodyPr>
          <a:lstStyle/>
          <a:p>
            <a:r>
              <a:rPr lang="en-US" dirty="0"/>
              <a:t>No differences in mode preferences between white adults and people of color, other than for overall web preferences.</a:t>
            </a:r>
          </a:p>
        </p:txBody>
      </p:sp>
      <p:sp>
        <p:nvSpPr>
          <p:cNvPr id="3" name="Slide Number Placeholder 2">
            <a:extLst>
              <a:ext uri="{FF2B5EF4-FFF2-40B4-BE49-F238E27FC236}">
                <a16:creationId xmlns:a16="http://schemas.microsoft.com/office/drawing/2014/main" id="{96D2ADAA-9DF0-43C0-5F20-80C872DC75DE}"/>
              </a:ext>
            </a:extLst>
          </p:cNvPr>
          <p:cNvSpPr>
            <a:spLocks noGrp="1"/>
          </p:cNvSpPr>
          <p:nvPr>
            <p:ph type="sldNum" sz="quarter" idx="12"/>
          </p:nvPr>
        </p:nvSpPr>
        <p:spPr/>
        <p:txBody>
          <a:bodyPr/>
          <a:lstStyle/>
          <a:p>
            <a:fld id="{F50CB28B-2BE7-493C-A912-81F8CC61DD4C}" type="slidenum">
              <a:rPr lang="en-US" smtClean="0"/>
              <a:t>15</a:t>
            </a:fld>
            <a:endParaRPr lang="en-US"/>
          </a:p>
        </p:txBody>
      </p:sp>
      <p:graphicFrame>
        <p:nvGraphicFramePr>
          <p:cNvPr id="6" name="Chart 5">
            <a:extLst>
              <a:ext uri="{FF2B5EF4-FFF2-40B4-BE49-F238E27FC236}">
                <a16:creationId xmlns:a16="http://schemas.microsoft.com/office/drawing/2014/main" id="{35B289E9-B4C5-BE60-F1EC-5AB79C72CB30}"/>
              </a:ext>
            </a:extLst>
          </p:cNvPr>
          <p:cNvGraphicFramePr/>
          <p:nvPr>
            <p:extLst>
              <p:ext uri="{D42A27DB-BD31-4B8C-83A1-F6EECF244321}">
                <p14:modId xmlns:p14="http://schemas.microsoft.com/office/powerpoint/2010/main" val="1063054771"/>
              </p:ext>
            </p:extLst>
          </p:nvPr>
        </p:nvGraphicFramePr>
        <p:xfrm>
          <a:off x="427383" y="2027583"/>
          <a:ext cx="11479695" cy="4693892"/>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1">
            <a:extLst>
              <a:ext uri="{FF2B5EF4-FFF2-40B4-BE49-F238E27FC236}">
                <a16:creationId xmlns:a16="http://schemas.microsoft.com/office/drawing/2014/main" id="{0811B5BE-A3A8-219A-BB5C-C57D9F7DA6A1}"/>
              </a:ext>
            </a:extLst>
          </p:cNvPr>
          <p:cNvSpPr txBox="1"/>
          <p:nvPr/>
        </p:nvSpPr>
        <p:spPr>
          <a:xfrm>
            <a:off x="6319208" y="5134089"/>
            <a:ext cx="745434" cy="25841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dirty="0"/>
              <a:t>**</a:t>
            </a:r>
          </a:p>
        </p:txBody>
      </p:sp>
      <p:sp>
        <p:nvSpPr>
          <p:cNvPr id="4" name="TextBox 3">
            <a:extLst>
              <a:ext uri="{FF2B5EF4-FFF2-40B4-BE49-F238E27FC236}">
                <a16:creationId xmlns:a16="http://schemas.microsoft.com/office/drawing/2014/main" id="{89AFFB3D-217B-F57D-9F1D-791904E0A72D}"/>
              </a:ext>
            </a:extLst>
          </p:cNvPr>
          <p:cNvSpPr txBox="1"/>
          <p:nvPr/>
        </p:nvSpPr>
        <p:spPr>
          <a:xfrm>
            <a:off x="155643" y="6527260"/>
            <a:ext cx="4173166" cy="307777"/>
          </a:xfrm>
          <a:prstGeom prst="rect">
            <a:avLst/>
          </a:prstGeom>
          <a:noFill/>
        </p:spPr>
        <p:txBody>
          <a:bodyPr wrap="square" rtlCol="0">
            <a:spAutoFit/>
          </a:bodyPr>
          <a:lstStyle/>
          <a:p>
            <a:r>
              <a:rPr lang="en-US" sz="1400" dirty="0"/>
              <a:t>*p&lt;.05, **p&lt;.01, ***p&lt;.001, ****p&lt;.0001</a:t>
            </a:r>
          </a:p>
        </p:txBody>
      </p:sp>
      <p:cxnSp>
        <p:nvCxnSpPr>
          <p:cNvPr id="5" name="Straight Connector 4">
            <a:extLst>
              <a:ext uri="{FF2B5EF4-FFF2-40B4-BE49-F238E27FC236}">
                <a16:creationId xmlns:a16="http://schemas.microsoft.com/office/drawing/2014/main" id="{BDCB7C2F-7C51-192E-B8A9-A00B37A9FD8F}"/>
              </a:ext>
            </a:extLst>
          </p:cNvPr>
          <p:cNvCxnSpPr>
            <a:cxnSpLocks/>
          </p:cNvCxnSpPr>
          <p:nvPr/>
        </p:nvCxnSpPr>
        <p:spPr>
          <a:xfrm>
            <a:off x="7607030" y="3521413"/>
            <a:ext cx="0" cy="1164358"/>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31635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75634-A5EB-EE07-CC51-8E89E47D2D3D}"/>
              </a:ext>
            </a:extLst>
          </p:cNvPr>
          <p:cNvSpPr>
            <a:spLocks noGrp="1"/>
          </p:cNvSpPr>
          <p:nvPr>
            <p:ph type="title"/>
          </p:nvPr>
        </p:nvSpPr>
        <p:spPr>
          <a:xfrm>
            <a:off x="39756" y="0"/>
            <a:ext cx="12112487" cy="1797948"/>
          </a:xfrm>
        </p:spPr>
        <p:txBody>
          <a:bodyPr>
            <a:normAutofit/>
          </a:bodyPr>
          <a:lstStyle/>
          <a:p>
            <a:r>
              <a:rPr lang="en-US" dirty="0"/>
              <a:t>Compared to those who live on a farm, those who live in open country or a town or city are less likely to prefer mail and more likely to prefer web, especially computer web.</a:t>
            </a:r>
          </a:p>
        </p:txBody>
      </p:sp>
      <p:sp>
        <p:nvSpPr>
          <p:cNvPr id="3" name="Slide Number Placeholder 2">
            <a:extLst>
              <a:ext uri="{FF2B5EF4-FFF2-40B4-BE49-F238E27FC236}">
                <a16:creationId xmlns:a16="http://schemas.microsoft.com/office/drawing/2014/main" id="{96D2ADAA-9DF0-43C0-5F20-80C872DC75DE}"/>
              </a:ext>
            </a:extLst>
          </p:cNvPr>
          <p:cNvSpPr>
            <a:spLocks noGrp="1"/>
          </p:cNvSpPr>
          <p:nvPr>
            <p:ph type="sldNum" sz="quarter" idx="12"/>
          </p:nvPr>
        </p:nvSpPr>
        <p:spPr/>
        <p:txBody>
          <a:bodyPr/>
          <a:lstStyle/>
          <a:p>
            <a:fld id="{F50CB28B-2BE7-493C-A912-81F8CC61DD4C}" type="slidenum">
              <a:rPr lang="en-US" smtClean="0"/>
              <a:t>16</a:t>
            </a:fld>
            <a:endParaRPr lang="en-US"/>
          </a:p>
        </p:txBody>
      </p:sp>
      <p:graphicFrame>
        <p:nvGraphicFramePr>
          <p:cNvPr id="6" name="Chart 5">
            <a:extLst>
              <a:ext uri="{FF2B5EF4-FFF2-40B4-BE49-F238E27FC236}">
                <a16:creationId xmlns:a16="http://schemas.microsoft.com/office/drawing/2014/main" id="{35B289E9-B4C5-BE60-F1EC-5AB79C72CB30}"/>
              </a:ext>
            </a:extLst>
          </p:cNvPr>
          <p:cNvGraphicFramePr/>
          <p:nvPr>
            <p:extLst>
              <p:ext uri="{D42A27DB-BD31-4B8C-83A1-F6EECF244321}">
                <p14:modId xmlns:p14="http://schemas.microsoft.com/office/powerpoint/2010/main" val="2971002954"/>
              </p:ext>
            </p:extLst>
          </p:nvPr>
        </p:nvGraphicFramePr>
        <p:xfrm>
          <a:off x="427383" y="2027583"/>
          <a:ext cx="11479695" cy="469389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1">
            <a:extLst>
              <a:ext uri="{FF2B5EF4-FFF2-40B4-BE49-F238E27FC236}">
                <a16:creationId xmlns:a16="http://schemas.microsoft.com/office/drawing/2014/main" id="{BD041741-67A9-10EF-477B-0F7370815A27}"/>
              </a:ext>
            </a:extLst>
          </p:cNvPr>
          <p:cNvSpPr txBox="1"/>
          <p:nvPr/>
        </p:nvSpPr>
        <p:spPr>
          <a:xfrm>
            <a:off x="4563507" y="5504227"/>
            <a:ext cx="745434" cy="25841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dirty="0"/>
              <a:t>****</a:t>
            </a:r>
          </a:p>
        </p:txBody>
      </p:sp>
      <p:sp>
        <p:nvSpPr>
          <p:cNvPr id="4" name="TextBox 3">
            <a:extLst>
              <a:ext uri="{FF2B5EF4-FFF2-40B4-BE49-F238E27FC236}">
                <a16:creationId xmlns:a16="http://schemas.microsoft.com/office/drawing/2014/main" id="{5657FF08-D0D7-96CE-B9EB-33FE468B8F61}"/>
              </a:ext>
            </a:extLst>
          </p:cNvPr>
          <p:cNvSpPr txBox="1"/>
          <p:nvPr/>
        </p:nvSpPr>
        <p:spPr>
          <a:xfrm>
            <a:off x="155643" y="6527260"/>
            <a:ext cx="4173166" cy="307777"/>
          </a:xfrm>
          <a:prstGeom prst="rect">
            <a:avLst/>
          </a:prstGeom>
          <a:noFill/>
        </p:spPr>
        <p:txBody>
          <a:bodyPr wrap="square" rtlCol="0">
            <a:spAutoFit/>
          </a:bodyPr>
          <a:lstStyle/>
          <a:p>
            <a:r>
              <a:rPr lang="en-US" sz="1400" dirty="0"/>
              <a:t>*p&lt;.05, **p&lt;.01, ***p&lt;.001, ****p&lt;.0001</a:t>
            </a:r>
          </a:p>
        </p:txBody>
      </p:sp>
      <p:cxnSp>
        <p:nvCxnSpPr>
          <p:cNvPr id="7" name="Straight Connector 6">
            <a:extLst>
              <a:ext uri="{FF2B5EF4-FFF2-40B4-BE49-F238E27FC236}">
                <a16:creationId xmlns:a16="http://schemas.microsoft.com/office/drawing/2014/main" id="{B2CBB413-3E91-3653-97FB-5E66836003C0}"/>
              </a:ext>
            </a:extLst>
          </p:cNvPr>
          <p:cNvCxnSpPr>
            <a:cxnSpLocks/>
          </p:cNvCxnSpPr>
          <p:nvPr/>
        </p:nvCxnSpPr>
        <p:spPr>
          <a:xfrm>
            <a:off x="7607030" y="3521413"/>
            <a:ext cx="0" cy="1164358"/>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516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75634-A5EB-EE07-CC51-8E89E47D2D3D}"/>
              </a:ext>
            </a:extLst>
          </p:cNvPr>
          <p:cNvSpPr>
            <a:spLocks noGrp="1"/>
          </p:cNvSpPr>
          <p:nvPr>
            <p:ph type="title"/>
          </p:nvPr>
        </p:nvSpPr>
        <p:spPr>
          <a:xfrm>
            <a:off x="39756" y="0"/>
            <a:ext cx="12112487" cy="1797948"/>
          </a:xfrm>
        </p:spPr>
        <p:txBody>
          <a:bodyPr>
            <a:normAutofit fontScale="90000"/>
          </a:bodyPr>
          <a:lstStyle/>
          <a:p>
            <a:r>
              <a:rPr lang="en-US" dirty="0"/>
              <a:t>Compared to those with a high school degree or less, those with a BA or higher are more likely to prefer web – including both computer web and mobile web – and less likely to prefer mail. There is no difference between those with some college and high school or less.</a:t>
            </a:r>
          </a:p>
        </p:txBody>
      </p:sp>
      <p:sp>
        <p:nvSpPr>
          <p:cNvPr id="3" name="Slide Number Placeholder 2">
            <a:extLst>
              <a:ext uri="{FF2B5EF4-FFF2-40B4-BE49-F238E27FC236}">
                <a16:creationId xmlns:a16="http://schemas.microsoft.com/office/drawing/2014/main" id="{96D2ADAA-9DF0-43C0-5F20-80C872DC75DE}"/>
              </a:ext>
            </a:extLst>
          </p:cNvPr>
          <p:cNvSpPr>
            <a:spLocks noGrp="1"/>
          </p:cNvSpPr>
          <p:nvPr>
            <p:ph type="sldNum" sz="quarter" idx="12"/>
          </p:nvPr>
        </p:nvSpPr>
        <p:spPr/>
        <p:txBody>
          <a:bodyPr/>
          <a:lstStyle/>
          <a:p>
            <a:fld id="{F50CB28B-2BE7-493C-A912-81F8CC61DD4C}" type="slidenum">
              <a:rPr lang="en-US" smtClean="0"/>
              <a:t>17</a:t>
            </a:fld>
            <a:endParaRPr lang="en-US"/>
          </a:p>
        </p:txBody>
      </p:sp>
      <p:graphicFrame>
        <p:nvGraphicFramePr>
          <p:cNvPr id="6" name="Chart 5">
            <a:extLst>
              <a:ext uri="{FF2B5EF4-FFF2-40B4-BE49-F238E27FC236}">
                <a16:creationId xmlns:a16="http://schemas.microsoft.com/office/drawing/2014/main" id="{35B289E9-B4C5-BE60-F1EC-5AB79C72CB30}"/>
              </a:ext>
            </a:extLst>
          </p:cNvPr>
          <p:cNvGraphicFramePr/>
          <p:nvPr>
            <p:extLst>
              <p:ext uri="{D42A27DB-BD31-4B8C-83A1-F6EECF244321}">
                <p14:modId xmlns:p14="http://schemas.microsoft.com/office/powerpoint/2010/main" val="2487198619"/>
              </p:ext>
            </p:extLst>
          </p:nvPr>
        </p:nvGraphicFramePr>
        <p:xfrm>
          <a:off x="427383" y="2027583"/>
          <a:ext cx="11479695" cy="469389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1">
            <a:extLst>
              <a:ext uri="{FF2B5EF4-FFF2-40B4-BE49-F238E27FC236}">
                <a16:creationId xmlns:a16="http://schemas.microsoft.com/office/drawing/2014/main" id="{BD041741-67A9-10EF-477B-0F7370815A27}"/>
              </a:ext>
            </a:extLst>
          </p:cNvPr>
          <p:cNvSpPr txBox="1"/>
          <p:nvPr/>
        </p:nvSpPr>
        <p:spPr>
          <a:xfrm>
            <a:off x="4563507" y="5218741"/>
            <a:ext cx="745434" cy="25841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dirty="0"/>
              <a:t>***</a:t>
            </a:r>
          </a:p>
        </p:txBody>
      </p:sp>
      <p:sp>
        <p:nvSpPr>
          <p:cNvPr id="4" name="TextBox 3">
            <a:extLst>
              <a:ext uri="{FF2B5EF4-FFF2-40B4-BE49-F238E27FC236}">
                <a16:creationId xmlns:a16="http://schemas.microsoft.com/office/drawing/2014/main" id="{70EA6218-245D-729F-3519-B23FDF6303D2}"/>
              </a:ext>
            </a:extLst>
          </p:cNvPr>
          <p:cNvSpPr txBox="1"/>
          <p:nvPr/>
        </p:nvSpPr>
        <p:spPr>
          <a:xfrm>
            <a:off x="155643" y="6527260"/>
            <a:ext cx="4173166" cy="307777"/>
          </a:xfrm>
          <a:prstGeom prst="rect">
            <a:avLst/>
          </a:prstGeom>
          <a:noFill/>
        </p:spPr>
        <p:txBody>
          <a:bodyPr wrap="square" rtlCol="0">
            <a:spAutoFit/>
          </a:bodyPr>
          <a:lstStyle/>
          <a:p>
            <a:r>
              <a:rPr lang="en-US" sz="1400" dirty="0"/>
              <a:t>*p&lt;.05, **p&lt;.01, ***p&lt;.001, ****p&lt;.0001</a:t>
            </a:r>
          </a:p>
        </p:txBody>
      </p:sp>
      <p:cxnSp>
        <p:nvCxnSpPr>
          <p:cNvPr id="7" name="Straight Connector 6">
            <a:extLst>
              <a:ext uri="{FF2B5EF4-FFF2-40B4-BE49-F238E27FC236}">
                <a16:creationId xmlns:a16="http://schemas.microsoft.com/office/drawing/2014/main" id="{880DF80C-AC27-CB48-1F79-C024C100792B}"/>
              </a:ext>
            </a:extLst>
          </p:cNvPr>
          <p:cNvCxnSpPr>
            <a:cxnSpLocks/>
          </p:cNvCxnSpPr>
          <p:nvPr/>
        </p:nvCxnSpPr>
        <p:spPr>
          <a:xfrm>
            <a:off x="7607030" y="3521413"/>
            <a:ext cx="0" cy="1164358"/>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64736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D05834A-0051-1F94-F260-C7A6CB89312A}"/>
              </a:ext>
            </a:extLst>
          </p:cNvPr>
          <p:cNvSpPr>
            <a:spLocks noGrp="1"/>
          </p:cNvSpPr>
          <p:nvPr>
            <p:ph type="title"/>
          </p:nvPr>
        </p:nvSpPr>
        <p:spPr/>
        <p:txBody>
          <a:bodyPr>
            <a:normAutofit/>
          </a:bodyPr>
          <a:lstStyle/>
          <a:p>
            <a:r>
              <a:rPr lang="en-US" sz="4000" dirty="0"/>
              <a:t>Model 1: Other Proxy Measures</a:t>
            </a:r>
          </a:p>
        </p:txBody>
      </p:sp>
      <p:sp>
        <p:nvSpPr>
          <p:cNvPr id="6" name="Content Placeholder 5">
            <a:extLst>
              <a:ext uri="{FF2B5EF4-FFF2-40B4-BE49-F238E27FC236}">
                <a16:creationId xmlns:a16="http://schemas.microsoft.com/office/drawing/2014/main" id="{30F46ADD-BFF4-20DD-84EF-B5F8EC7F5462}"/>
              </a:ext>
            </a:extLst>
          </p:cNvPr>
          <p:cNvSpPr>
            <a:spLocks noGrp="1"/>
          </p:cNvSpPr>
          <p:nvPr>
            <p:ph idx="1"/>
          </p:nvPr>
        </p:nvSpPr>
        <p:spPr>
          <a:xfrm>
            <a:off x="593387" y="1429966"/>
            <a:ext cx="11138170" cy="4926384"/>
          </a:xfrm>
        </p:spPr>
        <p:txBody>
          <a:bodyPr>
            <a:normAutofit/>
          </a:bodyPr>
          <a:lstStyle/>
          <a:p>
            <a:r>
              <a:rPr lang="en-US" sz="3200" dirty="0"/>
              <a:t>No differences in mode preferences for…</a:t>
            </a:r>
          </a:p>
          <a:p>
            <a:pPr lvl="1"/>
            <a:r>
              <a:rPr lang="en-US" sz="2800" dirty="0"/>
              <a:t>Mode access proxy measures</a:t>
            </a:r>
          </a:p>
          <a:p>
            <a:pPr lvl="2"/>
            <a:r>
              <a:rPr lang="en-US" sz="2400" dirty="0"/>
              <a:t>Renter vs. owner</a:t>
            </a:r>
          </a:p>
          <a:p>
            <a:pPr lvl="2"/>
            <a:r>
              <a:rPr lang="en-US" sz="2400" dirty="0"/>
              <a:t>Single family home vs. other type of housing unit</a:t>
            </a:r>
          </a:p>
          <a:p>
            <a:pPr lvl="1"/>
            <a:r>
              <a:rPr lang="en-US" sz="2800" dirty="0"/>
              <a:t>External distractions</a:t>
            </a:r>
          </a:p>
          <a:p>
            <a:pPr lvl="2"/>
            <a:r>
              <a:rPr lang="en-US" sz="2400" dirty="0"/>
              <a:t>Married vs. Not married</a:t>
            </a:r>
          </a:p>
          <a:p>
            <a:pPr lvl="2"/>
            <a:r>
              <a:rPr lang="en-US" sz="2400" dirty="0"/>
              <a:t>Kid at home vs. No kid at home</a:t>
            </a:r>
          </a:p>
          <a:p>
            <a:pPr lvl="2"/>
            <a:r>
              <a:rPr lang="en-US" sz="2400" dirty="0"/>
              <a:t>Employed vs. not employed</a:t>
            </a:r>
          </a:p>
          <a:p>
            <a:pPr lvl="1"/>
            <a:r>
              <a:rPr lang="en-US" sz="2800" dirty="0"/>
              <a:t>Trust and Legitimacy</a:t>
            </a:r>
          </a:p>
          <a:p>
            <a:pPr lvl="2"/>
            <a:r>
              <a:rPr lang="en-US" sz="2400" dirty="0"/>
              <a:t>Democrats vs. Republicans vs. Independents</a:t>
            </a:r>
          </a:p>
        </p:txBody>
      </p:sp>
      <p:sp>
        <p:nvSpPr>
          <p:cNvPr id="4" name="Slide Number Placeholder 3">
            <a:extLst>
              <a:ext uri="{FF2B5EF4-FFF2-40B4-BE49-F238E27FC236}">
                <a16:creationId xmlns:a16="http://schemas.microsoft.com/office/drawing/2014/main" id="{7AA49497-3213-31B4-18B3-06672050B3F2}"/>
              </a:ext>
            </a:extLst>
          </p:cNvPr>
          <p:cNvSpPr>
            <a:spLocks noGrp="1"/>
          </p:cNvSpPr>
          <p:nvPr>
            <p:ph type="sldNum" sz="quarter" idx="12"/>
          </p:nvPr>
        </p:nvSpPr>
        <p:spPr/>
        <p:txBody>
          <a:bodyPr/>
          <a:lstStyle/>
          <a:p>
            <a:fld id="{F50CB28B-2BE7-493C-A912-81F8CC61DD4C}" type="slidenum">
              <a:rPr lang="en-US" smtClean="0"/>
              <a:t>18</a:t>
            </a:fld>
            <a:endParaRPr lang="en-US"/>
          </a:p>
        </p:txBody>
      </p:sp>
    </p:spTree>
    <p:extLst>
      <p:ext uri="{BB962C8B-B14F-4D97-AF65-F5344CB8AC3E}">
        <p14:creationId xmlns:p14="http://schemas.microsoft.com/office/powerpoint/2010/main" val="42715550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FBCBE6-C436-0EAD-A437-D06C74EDEB4D}"/>
              </a:ext>
            </a:extLst>
          </p:cNvPr>
          <p:cNvSpPr>
            <a:spLocks noGrp="1"/>
          </p:cNvSpPr>
          <p:nvPr>
            <p:ph type="title"/>
          </p:nvPr>
        </p:nvSpPr>
        <p:spPr/>
        <p:txBody>
          <a:bodyPr/>
          <a:lstStyle/>
          <a:p>
            <a:r>
              <a:rPr lang="en-US" dirty="0"/>
              <a:t>Model 2: Proxy Measures and Direct Measures</a:t>
            </a:r>
          </a:p>
        </p:txBody>
      </p:sp>
      <p:sp>
        <p:nvSpPr>
          <p:cNvPr id="5" name="Text Placeholder 4">
            <a:extLst>
              <a:ext uri="{FF2B5EF4-FFF2-40B4-BE49-F238E27FC236}">
                <a16:creationId xmlns:a16="http://schemas.microsoft.com/office/drawing/2014/main" id="{B0DBFF76-6648-0107-DF41-E94A51085B66}"/>
              </a:ext>
            </a:extLst>
          </p:cNvPr>
          <p:cNvSpPr>
            <a:spLocks noGrp="1"/>
          </p:cNvSpPr>
          <p:nvPr>
            <p:ph type="body" idx="1"/>
          </p:nvPr>
        </p:nvSpPr>
        <p:spPr/>
        <p:txBody>
          <a:bodyPr/>
          <a:lstStyle/>
          <a:p>
            <a:endParaRPr lang="en-US"/>
          </a:p>
        </p:txBody>
      </p:sp>
      <p:sp>
        <p:nvSpPr>
          <p:cNvPr id="3" name="Slide Number Placeholder 2">
            <a:extLst>
              <a:ext uri="{FF2B5EF4-FFF2-40B4-BE49-F238E27FC236}">
                <a16:creationId xmlns:a16="http://schemas.microsoft.com/office/drawing/2014/main" id="{D30551C9-C562-0DBC-8101-BFEC7025D939}"/>
              </a:ext>
            </a:extLst>
          </p:cNvPr>
          <p:cNvSpPr>
            <a:spLocks noGrp="1"/>
          </p:cNvSpPr>
          <p:nvPr>
            <p:ph type="sldNum" sz="quarter" idx="12"/>
          </p:nvPr>
        </p:nvSpPr>
        <p:spPr/>
        <p:txBody>
          <a:bodyPr/>
          <a:lstStyle/>
          <a:p>
            <a:fld id="{F50CB28B-2BE7-493C-A912-81F8CC61DD4C}" type="slidenum">
              <a:rPr lang="en-US" smtClean="0"/>
              <a:t>19</a:t>
            </a:fld>
            <a:endParaRPr lang="en-US"/>
          </a:p>
        </p:txBody>
      </p:sp>
    </p:spTree>
    <p:extLst>
      <p:ext uri="{BB962C8B-B14F-4D97-AF65-F5344CB8AC3E}">
        <p14:creationId xmlns:p14="http://schemas.microsoft.com/office/powerpoint/2010/main" val="1425701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4F083-0524-42C3-169D-B53C17C66DDB}"/>
              </a:ext>
            </a:extLst>
          </p:cNvPr>
          <p:cNvSpPr>
            <a:spLocks noGrp="1"/>
          </p:cNvSpPr>
          <p:nvPr>
            <p:ph type="title"/>
          </p:nvPr>
        </p:nvSpPr>
        <p:spPr/>
        <p:txBody>
          <a:bodyPr/>
          <a:lstStyle/>
          <a:p>
            <a:r>
              <a:rPr lang="en-US" dirty="0">
                <a:latin typeface="+mn-lt"/>
              </a:rPr>
              <a:t>What is mode preference?</a:t>
            </a:r>
          </a:p>
        </p:txBody>
      </p:sp>
      <p:sp>
        <p:nvSpPr>
          <p:cNvPr id="3" name="Content Placeholder 2">
            <a:extLst>
              <a:ext uri="{FF2B5EF4-FFF2-40B4-BE49-F238E27FC236}">
                <a16:creationId xmlns:a16="http://schemas.microsoft.com/office/drawing/2014/main" id="{945E02BC-F846-85BB-DC65-56B8BF4F3C77}"/>
              </a:ext>
            </a:extLst>
          </p:cNvPr>
          <p:cNvSpPr>
            <a:spLocks noGrp="1"/>
          </p:cNvSpPr>
          <p:nvPr>
            <p:ph idx="1"/>
          </p:nvPr>
        </p:nvSpPr>
        <p:spPr/>
        <p:txBody>
          <a:bodyPr>
            <a:normAutofit/>
          </a:bodyPr>
          <a:lstStyle/>
          <a:p>
            <a:r>
              <a:rPr lang="en-US" dirty="0"/>
              <a:t>Smyth, Olson, and Millar (2014) developed and tested a theory of mode preference using data from 2007/2008. </a:t>
            </a:r>
          </a:p>
          <a:p>
            <a:endParaRPr lang="en-US" dirty="0"/>
          </a:p>
          <a:p>
            <a:pPr>
              <a:lnSpc>
                <a:spcPct val="120000"/>
              </a:lnSpc>
            </a:pPr>
            <a:r>
              <a:rPr lang="en-US" dirty="0"/>
              <a:t>“A positive view toward participating in a particular mode” </a:t>
            </a:r>
            <a:r>
              <a:rPr lang="en-US" dirty="0">
                <a:solidFill>
                  <a:schemeClr val="bg1">
                    <a:lumMod val="75000"/>
                  </a:schemeClr>
                </a:solidFill>
              </a:rPr>
              <a:t>(Olson, Smyth, and Wood 2012)</a:t>
            </a:r>
          </a:p>
          <a:p>
            <a:pPr>
              <a:lnSpc>
                <a:spcPct val="120000"/>
              </a:lnSpc>
            </a:pPr>
            <a:endParaRPr lang="en-US" dirty="0">
              <a:solidFill>
                <a:schemeClr val="bg1">
                  <a:lumMod val="75000"/>
                </a:schemeClr>
              </a:solidFill>
            </a:endParaRPr>
          </a:p>
          <a:p>
            <a:pPr>
              <a:lnSpc>
                <a:spcPct val="120000"/>
              </a:lnSpc>
            </a:pPr>
            <a:r>
              <a:rPr lang="en-US" dirty="0"/>
              <a:t>This is different from “mode choice” (i.e., the mode a respondent selects when they have more than one option).</a:t>
            </a:r>
          </a:p>
          <a:p>
            <a:pPr marL="0" indent="0">
              <a:lnSpc>
                <a:spcPct val="120000"/>
              </a:lnSpc>
              <a:buNone/>
            </a:pPr>
            <a:endParaRPr lang="en-US" dirty="0">
              <a:solidFill>
                <a:schemeClr val="bg1">
                  <a:lumMod val="75000"/>
                </a:schemeClr>
              </a:solidFill>
            </a:endParaRPr>
          </a:p>
          <a:p>
            <a:pPr lvl="1">
              <a:lnSpc>
                <a:spcPct val="120000"/>
              </a:lnSpc>
            </a:pPr>
            <a:endParaRPr lang="en-US" dirty="0"/>
          </a:p>
        </p:txBody>
      </p:sp>
      <p:sp>
        <p:nvSpPr>
          <p:cNvPr id="4" name="Slide Number Placeholder 3">
            <a:extLst>
              <a:ext uri="{FF2B5EF4-FFF2-40B4-BE49-F238E27FC236}">
                <a16:creationId xmlns:a16="http://schemas.microsoft.com/office/drawing/2014/main" id="{AA0800FF-0591-6CBE-D9E2-3F2FD46C76B9}"/>
              </a:ext>
            </a:extLst>
          </p:cNvPr>
          <p:cNvSpPr>
            <a:spLocks noGrp="1"/>
          </p:cNvSpPr>
          <p:nvPr>
            <p:ph type="sldNum" sz="quarter" idx="12"/>
          </p:nvPr>
        </p:nvSpPr>
        <p:spPr/>
        <p:txBody>
          <a:bodyPr/>
          <a:lstStyle/>
          <a:p>
            <a:fld id="{F50CB28B-2BE7-493C-A912-81F8CC61DD4C}" type="slidenum">
              <a:rPr lang="en-US" smtClean="0"/>
              <a:pPr/>
              <a:t>2</a:t>
            </a:fld>
            <a:endParaRPr lang="en-US" dirty="0"/>
          </a:p>
        </p:txBody>
      </p:sp>
    </p:spTree>
    <p:extLst>
      <p:ext uri="{BB962C8B-B14F-4D97-AF65-F5344CB8AC3E}">
        <p14:creationId xmlns:p14="http://schemas.microsoft.com/office/powerpoint/2010/main" val="10938568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75634-A5EB-EE07-CC51-8E89E47D2D3D}"/>
              </a:ext>
            </a:extLst>
          </p:cNvPr>
          <p:cNvSpPr>
            <a:spLocks noGrp="1"/>
          </p:cNvSpPr>
          <p:nvPr>
            <p:ph type="title"/>
          </p:nvPr>
        </p:nvSpPr>
        <p:spPr>
          <a:xfrm>
            <a:off x="39756" y="0"/>
            <a:ext cx="12112487" cy="1797948"/>
          </a:xfrm>
        </p:spPr>
        <p:txBody>
          <a:bodyPr>
            <a:normAutofit fontScale="90000"/>
          </a:bodyPr>
          <a:lstStyle/>
          <a:p>
            <a:r>
              <a:rPr lang="en-US" dirty="0"/>
              <a:t>Having broadband or cellular internet at home is not associated with mode preferences with one exception. Having cellular internet is associated with preferring interviewer-administered modes.</a:t>
            </a:r>
          </a:p>
        </p:txBody>
      </p:sp>
      <p:sp>
        <p:nvSpPr>
          <p:cNvPr id="3" name="Slide Number Placeholder 2">
            <a:extLst>
              <a:ext uri="{FF2B5EF4-FFF2-40B4-BE49-F238E27FC236}">
                <a16:creationId xmlns:a16="http://schemas.microsoft.com/office/drawing/2014/main" id="{96D2ADAA-9DF0-43C0-5F20-80C872DC75DE}"/>
              </a:ext>
            </a:extLst>
          </p:cNvPr>
          <p:cNvSpPr>
            <a:spLocks noGrp="1"/>
          </p:cNvSpPr>
          <p:nvPr>
            <p:ph type="sldNum" sz="quarter" idx="12"/>
          </p:nvPr>
        </p:nvSpPr>
        <p:spPr/>
        <p:txBody>
          <a:bodyPr/>
          <a:lstStyle/>
          <a:p>
            <a:fld id="{F50CB28B-2BE7-493C-A912-81F8CC61DD4C}" type="slidenum">
              <a:rPr lang="en-US" smtClean="0"/>
              <a:t>20</a:t>
            </a:fld>
            <a:endParaRPr lang="en-US"/>
          </a:p>
        </p:txBody>
      </p:sp>
      <p:graphicFrame>
        <p:nvGraphicFramePr>
          <p:cNvPr id="6" name="Chart 5">
            <a:extLst>
              <a:ext uri="{FF2B5EF4-FFF2-40B4-BE49-F238E27FC236}">
                <a16:creationId xmlns:a16="http://schemas.microsoft.com/office/drawing/2014/main" id="{35B289E9-B4C5-BE60-F1EC-5AB79C72CB30}"/>
              </a:ext>
            </a:extLst>
          </p:cNvPr>
          <p:cNvGraphicFramePr/>
          <p:nvPr>
            <p:extLst>
              <p:ext uri="{D42A27DB-BD31-4B8C-83A1-F6EECF244321}">
                <p14:modId xmlns:p14="http://schemas.microsoft.com/office/powerpoint/2010/main" val="2426801751"/>
              </p:ext>
            </p:extLst>
          </p:nvPr>
        </p:nvGraphicFramePr>
        <p:xfrm>
          <a:off x="427383" y="2027583"/>
          <a:ext cx="11479695" cy="469389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a:extLst>
              <a:ext uri="{FF2B5EF4-FFF2-40B4-BE49-F238E27FC236}">
                <a16:creationId xmlns:a16="http://schemas.microsoft.com/office/drawing/2014/main" id="{FA89C4B5-D676-0A4A-B05F-54E50DF97318}"/>
              </a:ext>
            </a:extLst>
          </p:cNvPr>
          <p:cNvSpPr txBox="1"/>
          <p:nvPr/>
        </p:nvSpPr>
        <p:spPr>
          <a:xfrm>
            <a:off x="155643" y="6527260"/>
            <a:ext cx="4173166" cy="307777"/>
          </a:xfrm>
          <a:prstGeom prst="rect">
            <a:avLst/>
          </a:prstGeom>
          <a:noFill/>
        </p:spPr>
        <p:txBody>
          <a:bodyPr wrap="square" rtlCol="0">
            <a:spAutoFit/>
          </a:bodyPr>
          <a:lstStyle/>
          <a:p>
            <a:r>
              <a:rPr lang="en-US" sz="1400" dirty="0"/>
              <a:t>*p&lt;.05, **p&lt;.01, ***p&lt;.001, ****p&lt;.0001</a:t>
            </a:r>
          </a:p>
        </p:txBody>
      </p:sp>
      <p:cxnSp>
        <p:nvCxnSpPr>
          <p:cNvPr id="5" name="Straight Connector 4">
            <a:extLst>
              <a:ext uri="{FF2B5EF4-FFF2-40B4-BE49-F238E27FC236}">
                <a16:creationId xmlns:a16="http://schemas.microsoft.com/office/drawing/2014/main" id="{4228CA18-155A-8840-ACDB-30C010C7C86A}"/>
              </a:ext>
            </a:extLst>
          </p:cNvPr>
          <p:cNvCxnSpPr>
            <a:cxnSpLocks/>
          </p:cNvCxnSpPr>
          <p:nvPr/>
        </p:nvCxnSpPr>
        <p:spPr>
          <a:xfrm>
            <a:off x="7607030" y="3521413"/>
            <a:ext cx="0" cy="1164358"/>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15974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75634-A5EB-EE07-CC51-8E89E47D2D3D}"/>
              </a:ext>
            </a:extLst>
          </p:cNvPr>
          <p:cNvSpPr>
            <a:spLocks noGrp="1"/>
          </p:cNvSpPr>
          <p:nvPr>
            <p:ph type="title"/>
          </p:nvPr>
        </p:nvSpPr>
        <p:spPr>
          <a:xfrm>
            <a:off x="39756" y="0"/>
            <a:ext cx="12112487" cy="1797948"/>
          </a:xfrm>
        </p:spPr>
        <p:txBody>
          <a:bodyPr>
            <a:normAutofit fontScale="90000"/>
          </a:bodyPr>
          <a:lstStyle/>
          <a:p>
            <a:r>
              <a:rPr lang="en-US" dirty="0"/>
              <a:t>Having a smartphone is associated with increased preferences for the web, especially computer web, and decreased preferences for mail. Landlines are associated with decreased preferences for interviewer-administered modes, but nothing else.</a:t>
            </a:r>
          </a:p>
        </p:txBody>
      </p:sp>
      <p:sp>
        <p:nvSpPr>
          <p:cNvPr id="3" name="Slide Number Placeholder 2">
            <a:extLst>
              <a:ext uri="{FF2B5EF4-FFF2-40B4-BE49-F238E27FC236}">
                <a16:creationId xmlns:a16="http://schemas.microsoft.com/office/drawing/2014/main" id="{96D2ADAA-9DF0-43C0-5F20-80C872DC75DE}"/>
              </a:ext>
            </a:extLst>
          </p:cNvPr>
          <p:cNvSpPr>
            <a:spLocks noGrp="1"/>
          </p:cNvSpPr>
          <p:nvPr>
            <p:ph type="sldNum" sz="quarter" idx="12"/>
          </p:nvPr>
        </p:nvSpPr>
        <p:spPr/>
        <p:txBody>
          <a:bodyPr/>
          <a:lstStyle/>
          <a:p>
            <a:fld id="{F50CB28B-2BE7-493C-A912-81F8CC61DD4C}" type="slidenum">
              <a:rPr lang="en-US" smtClean="0"/>
              <a:t>21</a:t>
            </a:fld>
            <a:endParaRPr lang="en-US"/>
          </a:p>
        </p:txBody>
      </p:sp>
      <p:graphicFrame>
        <p:nvGraphicFramePr>
          <p:cNvPr id="6" name="Chart 5">
            <a:extLst>
              <a:ext uri="{FF2B5EF4-FFF2-40B4-BE49-F238E27FC236}">
                <a16:creationId xmlns:a16="http://schemas.microsoft.com/office/drawing/2014/main" id="{35B289E9-B4C5-BE60-F1EC-5AB79C72CB30}"/>
              </a:ext>
            </a:extLst>
          </p:cNvPr>
          <p:cNvGraphicFramePr/>
          <p:nvPr>
            <p:extLst>
              <p:ext uri="{D42A27DB-BD31-4B8C-83A1-F6EECF244321}">
                <p14:modId xmlns:p14="http://schemas.microsoft.com/office/powerpoint/2010/main" val="70641971"/>
              </p:ext>
            </p:extLst>
          </p:nvPr>
        </p:nvGraphicFramePr>
        <p:xfrm>
          <a:off x="427383" y="2027583"/>
          <a:ext cx="11479695" cy="469389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a:extLst>
              <a:ext uri="{FF2B5EF4-FFF2-40B4-BE49-F238E27FC236}">
                <a16:creationId xmlns:a16="http://schemas.microsoft.com/office/drawing/2014/main" id="{B9C64E9B-E861-613A-5013-E4070EB7AC0E}"/>
              </a:ext>
            </a:extLst>
          </p:cNvPr>
          <p:cNvSpPr txBox="1"/>
          <p:nvPr/>
        </p:nvSpPr>
        <p:spPr>
          <a:xfrm>
            <a:off x="155643" y="6527260"/>
            <a:ext cx="4173166" cy="307777"/>
          </a:xfrm>
          <a:prstGeom prst="rect">
            <a:avLst/>
          </a:prstGeom>
          <a:noFill/>
        </p:spPr>
        <p:txBody>
          <a:bodyPr wrap="square" rtlCol="0">
            <a:spAutoFit/>
          </a:bodyPr>
          <a:lstStyle/>
          <a:p>
            <a:r>
              <a:rPr lang="en-US" sz="1400" dirty="0"/>
              <a:t>*p&lt;.05, **p&lt;.01, ***p&lt;.001, ****p&lt;.0001</a:t>
            </a:r>
          </a:p>
        </p:txBody>
      </p:sp>
      <p:cxnSp>
        <p:nvCxnSpPr>
          <p:cNvPr id="5" name="Straight Connector 4">
            <a:extLst>
              <a:ext uri="{FF2B5EF4-FFF2-40B4-BE49-F238E27FC236}">
                <a16:creationId xmlns:a16="http://schemas.microsoft.com/office/drawing/2014/main" id="{59245C14-F21C-2296-29E1-313679853DB4}"/>
              </a:ext>
            </a:extLst>
          </p:cNvPr>
          <p:cNvCxnSpPr>
            <a:cxnSpLocks/>
          </p:cNvCxnSpPr>
          <p:nvPr/>
        </p:nvCxnSpPr>
        <p:spPr>
          <a:xfrm>
            <a:off x="7607030" y="3521413"/>
            <a:ext cx="0" cy="1164358"/>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29201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75634-A5EB-EE07-CC51-8E89E47D2D3D}"/>
              </a:ext>
            </a:extLst>
          </p:cNvPr>
          <p:cNvSpPr>
            <a:spLocks noGrp="1"/>
          </p:cNvSpPr>
          <p:nvPr>
            <p:ph type="title"/>
          </p:nvPr>
        </p:nvSpPr>
        <p:spPr>
          <a:xfrm>
            <a:off x="39756" y="0"/>
            <a:ext cx="12112487" cy="1797948"/>
          </a:xfrm>
        </p:spPr>
        <p:txBody>
          <a:bodyPr>
            <a:normAutofit/>
          </a:bodyPr>
          <a:lstStyle/>
          <a:p>
            <a:r>
              <a:rPr lang="en-US" dirty="0"/>
              <a:t>Those who made non-food online purchases in the last month are much more likely to prefer web, especially computer web, and less likely to prefer mail.</a:t>
            </a:r>
          </a:p>
        </p:txBody>
      </p:sp>
      <p:sp>
        <p:nvSpPr>
          <p:cNvPr id="3" name="Slide Number Placeholder 2">
            <a:extLst>
              <a:ext uri="{FF2B5EF4-FFF2-40B4-BE49-F238E27FC236}">
                <a16:creationId xmlns:a16="http://schemas.microsoft.com/office/drawing/2014/main" id="{96D2ADAA-9DF0-43C0-5F20-80C872DC75DE}"/>
              </a:ext>
            </a:extLst>
          </p:cNvPr>
          <p:cNvSpPr>
            <a:spLocks noGrp="1"/>
          </p:cNvSpPr>
          <p:nvPr>
            <p:ph type="sldNum" sz="quarter" idx="12"/>
          </p:nvPr>
        </p:nvSpPr>
        <p:spPr/>
        <p:txBody>
          <a:bodyPr/>
          <a:lstStyle/>
          <a:p>
            <a:fld id="{F50CB28B-2BE7-493C-A912-81F8CC61DD4C}" type="slidenum">
              <a:rPr lang="en-US" smtClean="0"/>
              <a:t>22</a:t>
            </a:fld>
            <a:endParaRPr lang="en-US"/>
          </a:p>
        </p:txBody>
      </p:sp>
      <p:graphicFrame>
        <p:nvGraphicFramePr>
          <p:cNvPr id="6" name="Chart 5">
            <a:extLst>
              <a:ext uri="{FF2B5EF4-FFF2-40B4-BE49-F238E27FC236}">
                <a16:creationId xmlns:a16="http://schemas.microsoft.com/office/drawing/2014/main" id="{35B289E9-B4C5-BE60-F1EC-5AB79C72CB30}"/>
              </a:ext>
            </a:extLst>
          </p:cNvPr>
          <p:cNvGraphicFramePr/>
          <p:nvPr>
            <p:extLst>
              <p:ext uri="{D42A27DB-BD31-4B8C-83A1-F6EECF244321}">
                <p14:modId xmlns:p14="http://schemas.microsoft.com/office/powerpoint/2010/main" val="2806781473"/>
              </p:ext>
            </p:extLst>
          </p:nvPr>
        </p:nvGraphicFramePr>
        <p:xfrm>
          <a:off x="427383" y="2027583"/>
          <a:ext cx="11479695" cy="469389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a:extLst>
              <a:ext uri="{FF2B5EF4-FFF2-40B4-BE49-F238E27FC236}">
                <a16:creationId xmlns:a16="http://schemas.microsoft.com/office/drawing/2014/main" id="{D5E976D8-27CB-5FF0-FDD8-F70A1B57B700}"/>
              </a:ext>
            </a:extLst>
          </p:cNvPr>
          <p:cNvSpPr txBox="1"/>
          <p:nvPr/>
        </p:nvSpPr>
        <p:spPr>
          <a:xfrm>
            <a:off x="155643" y="6527260"/>
            <a:ext cx="4173166" cy="307777"/>
          </a:xfrm>
          <a:prstGeom prst="rect">
            <a:avLst/>
          </a:prstGeom>
          <a:noFill/>
        </p:spPr>
        <p:txBody>
          <a:bodyPr wrap="square" rtlCol="0">
            <a:spAutoFit/>
          </a:bodyPr>
          <a:lstStyle/>
          <a:p>
            <a:r>
              <a:rPr lang="en-US" sz="1400" dirty="0"/>
              <a:t>*p&lt;.05, **p&lt;.01, ***p&lt;.001, ****p&lt;.0001</a:t>
            </a:r>
          </a:p>
        </p:txBody>
      </p:sp>
      <p:sp>
        <p:nvSpPr>
          <p:cNvPr id="5" name="TextBox 1">
            <a:extLst>
              <a:ext uri="{FF2B5EF4-FFF2-40B4-BE49-F238E27FC236}">
                <a16:creationId xmlns:a16="http://schemas.microsoft.com/office/drawing/2014/main" id="{436FD792-BA0B-0D2A-5BCD-CDDE5D30B190}"/>
              </a:ext>
            </a:extLst>
          </p:cNvPr>
          <p:cNvSpPr txBox="1"/>
          <p:nvPr/>
        </p:nvSpPr>
        <p:spPr>
          <a:xfrm>
            <a:off x="6653018" y="1914021"/>
            <a:ext cx="578576" cy="28196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dirty="0"/>
              <a:t>****</a:t>
            </a:r>
          </a:p>
        </p:txBody>
      </p:sp>
      <p:cxnSp>
        <p:nvCxnSpPr>
          <p:cNvPr id="7" name="Straight Connector 6">
            <a:extLst>
              <a:ext uri="{FF2B5EF4-FFF2-40B4-BE49-F238E27FC236}">
                <a16:creationId xmlns:a16="http://schemas.microsoft.com/office/drawing/2014/main" id="{35388F16-82E3-76BA-3637-2F308CFFB9A8}"/>
              </a:ext>
            </a:extLst>
          </p:cNvPr>
          <p:cNvCxnSpPr>
            <a:cxnSpLocks/>
          </p:cNvCxnSpPr>
          <p:nvPr/>
        </p:nvCxnSpPr>
        <p:spPr>
          <a:xfrm>
            <a:off x="7607030" y="3521413"/>
            <a:ext cx="0" cy="1164358"/>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95568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75634-A5EB-EE07-CC51-8E89E47D2D3D}"/>
              </a:ext>
            </a:extLst>
          </p:cNvPr>
          <p:cNvSpPr>
            <a:spLocks noGrp="1"/>
          </p:cNvSpPr>
          <p:nvPr>
            <p:ph type="title"/>
          </p:nvPr>
        </p:nvSpPr>
        <p:spPr>
          <a:xfrm>
            <a:off x="39756" y="0"/>
            <a:ext cx="12112487" cy="1797948"/>
          </a:xfrm>
        </p:spPr>
        <p:txBody>
          <a:bodyPr>
            <a:normAutofit fontScale="90000"/>
          </a:bodyPr>
          <a:lstStyle/>
          <a:p>
            <a:r>
              <a:rPr lang="en-US" dirty="0"/>
              <a:t>Those who never need help using the internet and prefer doing tasks online are much more likely to prefer web, especially computer web, and much less likely to prefer mail or interviewer-administered modes.</a:t>
            </a:r>
          </a:p>
        </p:txBody>
      </p:sp>
      <p:sp>
        <p:nvSpPr>
          <p:cNvPr id="3" name="Slide Number Placeholder 2">
            <a:extLst>
              <a:ext uri="{FF2B5EF4-FFF2-40B4-BE49-F238E27FC236}">
                <a16:creationId xmlns:a16="http://schemas.microsoft.com/office/drawing/2014/main" id="{96D2ADAA-9DF0-43C0-5F20-80C872DC75DE}"/>
              </a:ext>
            </a:extLst>
          </p:cNvPr>
          <p:cNvSpPr>
            <a:spLocks noGrp="1"/>
          </p:cNvSpPr>
          <p:nvPr>
            <p:ph type="sldNum" sz="quarter" idx="12"/>
          </p:nvPr>
        </p:nvSpPr>
        <p:spPr/>
        <p:txBody>
          <a:bodyPr/>
          <a:lstStyle/>
          <a:p>
            <a:fld id="{F50CB28B-2BE7-493C-A912-81F8CC61DD4C}" type="slidenum">
              <a:rPr lang="en-US" smtClean="0"/>
              <a:t>23</a:t>
            </a:fld>
            <a:endParaRPr lang="en-US"/>
          </a:p>
        </p:txBody>
      </p:sp>
      <p:graphicFrame>
        <p:nvGraphicFramePr>
          <p:cNvPr id="6" name="Chart 5">
            <a:extLst>
              <a:ext uri="{FF2B5EF4-FFF2-40B4-BE49-F238E27FC236}">
                <a16:creationId xmlns:a16="http://schemas.microsoft.com/office/drawing/2014/main" id="{35B289E9-B4C5-BE60-F1EC-5AB79C72CB30}"/>
              </a:ext>
            </a:extLst>
          </p:cNvPr>
          <p:cNvGraphicFramePr/>
          <p:nvPr>
            <p:extLst>
              <p:ext uri="{D42A27DB-BD31-4B8C-83A1-F6EECF244321}">
                <p14:modId xmlns:p14="http://schemas.microsoft.com/office/powerpoint/2010/main" val="4141034209"/>
              </p:ext>
            </p:extLst>
          </p:nvPr>
        </p:nvGraphicFramePr>
        <p:xfrm>
          <a:off x="427383" y="2027583"/>
          <a:ext cx="11479695" cy="469389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a:extLst>
              <a:ext uri="{FF2B5EF4-FFF2-40B4-BE49-F238E27FC236}">
                <a16:creationId xmlns:a16="http://schemas.microsoft.com/office/drawing/2014/main" id="{DDB33C4C-4D89-2EC0-4F67-5CF6CC9FE5A4}"/>
              </a:ext>
            </a:extLst>
          </p:cNvPr>
          <p:cNvSpPr txBox="1"/>
          <p:nvPr/>
        </p:nvSpPr>
        <p:spPr>
          <a:xfrm>
            <a:off x="155643" y="6527260"/>
            <a:ext cx="4173166" cy="307777"/>
          </a:xfrm>
          <a:prstGeom prst="rect">
            <a:avLst/>
          </a:prstGeom>
          <a:noFill/>
        </p:spPr>
        <p:txBody>
          <a:bodyPr wrap="square" rtlCol="0">
            <a:spAutoFit/>
          </a:bodyPr>
          <a:lstStyle/>
          <a:p>
            <a:r>
              <a:rPr lang="en-US" sz="1400" dirty="0"/>
              <a:t>*p&lt;.05, **p&lt;.01, ***p&lt;.001, ****p&lt;.0001</a:t>
            </a:r>
          </a:p>
        </p:txBody>
      </p:sp>
      <p:cxnSp>
        <p:nvCxnSpPr>
          <p:cNvPr id="5" name="Straight Connector 4">
            <a:extLst>
              <a:ext uri="{FF2B5EF4-FFF2-40B4-BE49-F238E27FC236}">
                <a16:creationId xmlns:a16="http://schemas.microsoft.com/office/drawing/2014/main" id="{DEF6A060-8128-E755-897E-F76ED85A4322}"/>
              </a:ext>
            </a:extLst>
          </p:cNvPr>
          <p:cNvCxnSpPr>
            <a:cxnSpLocks/>
          </p:cNvCxnSpPr>
          <p:nvPr/>
        </p:nvCxnSpPr>
        <p:spPr>
          <a:xfrm>
            <a:off x="7607030" y="3521413"/>
            <a:ext cx="0" cy="1164358"/>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44297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D05834A-0051-1F94-F260-C7A6CB89312A}"/>
              </a:ext>
            </a:extLst>
          </p:cNvPr>
          <p:cNvSpPr>
            <a:spLocks noGrp="1"/>
          </p:cNvSpPr>
          <p:nvPr>
            <p:ph type="title"/>
          </p:nvPr>
        </p:nvSpPr>
        <p:spPr/>
        <p:txBody>
          <a:bodyPr>
            <a:normAutofit/>
          </a:bodyPr>
          <a:lstStyle/>
          <a:p>
            <a:r>
              <a:rPr lang="en-US" sz="4000" dirty="0"/>
              <a:t>Model 2: Direct Measures of Mode Familiarity</a:t>
            </a:r>
          </a:p>
        </p:txBody>
      </p:sp>
      <p:sp>
        <p:nvSpPr>
          <p:cNvPr id="6" name="Content Placeholder 5">
            <a:extLst>
              <a:ext uri="{FF2B5EF4-FFF2-40B4-BE49-F238E27FC236}">
                <a16:creationId xmlns:a16="http://schemas.microsoft.com/office/drawing/2014/main" id="{30F46ADD-BFF4-20DD-84EF-B5F8EC7F5462}"/>
              </a:ext>
            </a:extLst>
          </p:cNvPr>
          <p:cNvSpPr>
            <a:spLocks noGrp="1"/>
          </p:cNvSpPr>
          <p:nvPr>
            <p:ph idx="1"/>
          </p:nvPr>
        </p:nvSpPr>
        <p:spPr>
          <a:xfrm>
            <a:off x="593387" y="1429966"/>
            <a:ext cx="11138170" cy="4926384"/>
          </a:xfrm>
        </p:spPr>
        <p:txBody>
          <a:bodyPr>
            <a:normAutofit/>
          </a:bodyPr>
          <a:lstStyle/>
          <a:p>
            <a:r>
              <a:rPr lang="en-US" sz="3200" dirty="0"/>
              <a:t>No differences in mode preferences for…</a:t>
            </a:r>
          </a:p>
          <a:p>
            <a:pPr lvl="1"/>
            <a:r>
              <a:rPr lang="en-US" sz="2800" dirty="0"/>
              <a:t>Any days streaming videos</a:t>
            </a:r>
          </a:p>
          <a:p>
            <a:pPr lvl="1"/>
            <a:r>
              <a:rPr lang="en-US" sz="2800" dirty="0"/>
              <a:t>Any days using social media</a:t>
            </a:r>
          </a:p>
          <a:p>
            <a:pPr lvl="1"/>
            <a:r>
              <a:rPr lang="en-US" sz="2800" dirty="0"/>
              <a:t>Any days w/food purchase</a:t>
            </a:r>
          </a:p>
          <a:p>
            <a:pPr marL="742950" lvl="1" indent="-285750"/>
            <a:r>
              <a:rPr lang="en-US" sz="2800" dirty="0">
                <a:solidFill>
                  <a:schemeClr val="tx1"/>
                </a:solidFill>
              </a:rPr>
              <a:t>Any days video conferencing for work</a:t>
            </a:r>
          </a:p>
          <a:p>
            <a:pPr marL="742950" lvl="1" indent="-285750"/>
            <a:r>
              <a:rPr lang="en-US" sz="2800" dirty="0">
                <a:solidFill>
                  <a:schemeClr val="tx1"/>
                </a:solidFill>
              </a:rPr>
              <a:t>Any video conferencing with friends or family</a:t>
            </a:r>
          </a:p>
          <a:p>
            <a:pPr marL="742950" lvl="1" indent="-285750"/>
            <a:r>
              <a:rPr lang="en-US" sz="2800" dirty="0">
                <a:solidFill>
                  <a:schemeClr val="tx1"/>
                </a:solidFill>
              </a:rPr>
              <a:t>Person who gets the mail in household</a:t>
            </a:r>
            <a:endParaRPr lang="en-US" sz="2800" b="1" dirty="0"/>
          </a:p>
          <a:p>
            <a:pPr marL="285750" indent="-285750">
              <a:buFont typeface="Arial" panose="020B0604020202020204" pitchFamily="34" charset="0"/>
              <a:buChar char="•"/>
            </a:pPr>
            <a:endParaRPr lang="en-US" sz="3200" dirty="0">
              <a:solidFill>
                <a:schemeClr val="tx1"/>
              </a:solidFill>
            </a:endParaRPr>
          </a:p>
          <a:p>
            <a:endParaRPr lang="en-US" sz="3200" dirty="0"/>
          </a:p>
          <a:p>
            <a:endParaRPr lang="en-US" sz="3200" dirty="0"/>
          </a:p>
        </p:txBody>
      </p:sp>
      <p:sp>
        <p:nvSpPr>
          <p:cNvPr id="4" name="Slide Number Placeholder 3">
            <a:extLst>
              <a:ext uri="{FF2B5EF4-FFF2-40B4-BE49-F238E27FC236}">
                <a16:creationId xmlns:a16="http://schemas.microsoft.com/office/drawing/2014/main" id="{7AA49497-3213-31B4-18B3-06672050B3F2}"/>
              </a:ext>
            </a:extLst>
          </p:cNvPr>
          <p:cNvSpPr>
            <a:spLocks noGrp="1"/>
          </p:cNvSpPr>
          <p:nvPr>
            <p:ph type="sldNum" sz="quarter" idx="12"/>
          </p:nvPr>
        </p:nvSpPr>
        <p:spPr/>
        <p:txBody>
          <a:bodyPr/>
          <a:lstStyle/>
          <a:p>
            <a:fld id="{F50CB28B-2BE7-493C-A912-81F8CC61DD4C}" type="slidenum">
              <a:rPr lang="en-US" smtClean="0"/>
              <a:t>24</a:t>
            </a:fld>
            <a:endParaRPr lang="en-US"/>
          </a:p>
        </p:txBody>
      </p:sp>
    </p:spTree>
    <p:extLst>
      <p:ext uri="{BB962C8B-B14F-4D97-AF65-F5344CB8AC3E}">
        <p14:creationId xmlns:p14="http://schemas.microsoft.com/office/powerpoint/2010/main" val="5701036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75634-A5EB-EE07-CC51-8E89E47D2D3D}"/>
              </a:ext>
            </a:extLst>
          </p:cNvPr>
          <p:cNvSpPr>
            <a:spLocks noGrp="1"/>
          </p:cNvSpPr>
          <p:nvPr>
            <p:ph type="title"/>
          </p:nvPr>
        </p:nvSpPr>
        <p:spPr>
          <a:xfrm>
            <a:off x="39756" y="0"/>
            <a:ext cx="12112487" cy="1797948"/>
          </a:xfrm>
        </p:spPr>
        <p:txBody>
          <a:bodyPr>
            <a:normAutofit/>
          </a:bodyPr>
          <a:lstStyle/>
          <a:p>
            <a:r>
              <a:rPr lang="en-US" dirty="0"/>
              <a:t>Those with depressive symptoms are more likely to prefer the web; those with disabilities are more likely to prefer interviewer-administered modes.</a:t>
            </a:r>
          </a:p>
        </p:txBody>
      </p:sp>
      <p:sp>
        <p:nvSpPr>
          <p:cNvPr id="3" name="Slide Number Placeholder 2">
            <a:extLst>
              <a:ext uri="{FF2B5EF4-FFF2-40B4-BE49-F238E27FC236}">
                <a16:creationId xmlns:a16="http://schemas.microsoft.com/office/drawing/2014/main" id="{96D2ADAA-9DF0-43C0-5F20-80C872DC75DE}"/>
              </a:ext>
            </a:extLst>
          </p:cNvPr>
          <p:cNvSpPr>
            <a:spLocks noGrp="1"/>
          </p:cNvSpPr>
          <p:nvPr>
            <p:ph type="sldNum" sz="quarter" idx="12"/>
          </p:nvPr>
        </p:nvSpPr>
        <p:spPr/>
        <p:txBody>
          <a:bodyPr/>
          <a:lstStyle/>
          <a:p>
            <a:fld id="{F50CB28B-2BE7-493C-A912-81F8CC61DD4C}" type="slidenum">
              <a:rPr lang="en-US" smtClean="0"/>
              <a:t>25</a:t>
            </a:fld>
            <a:endParaRPr lang="en-US"/>
          </a:p>
        </p:txBody>
      </p:sp>
      <p:graphicFrame>
        <p:nvGraphicFramePr>
          <p:cNvPr id="6" name="Chart 5">
            <a:extLst>
              <a:ext uri="{FF2B5EF4-FFF2-40B4-BE49-F238E27FC236}">
                <a16:creationId xmlns:a16="http://schemas.microsoft.com/office/drawing/2014/main" id="{35B289E9-B4C5-BE60-F1EC-5AB79C72CB30}"/>
              </a:ext>
            </a:extLst>
          </p:cNvPr>
          <p:cNvGraphicFramePr/>
          <p:nvPr>
            <p:extLst>
              <p:ext uri="{D42A27DB-BD31-4B8C-83A1-F6EECF244321}">
                <p14:modId xmlns:p14="http://schemas.microsoft.com/office/powerpoint/2010/main" val="993701071"/>
              </p:ext>
            </p:extLst>
          </p:nvPr>
        </p:nvGraphicFramePr>
        <p:xfrm>
          <a:off x="427383" y="2027583"/>
          <a:ext cx="11479695" cy="469389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a:extLst>
              <a:ext uri="{FF2B5EF4-FFF2-40B4-BE49-F238E27FC236}">
                <a16:creationId xmlns:a16="http://schemas.microsoft.com/office/drawing/2014/main" id="{1A4505F8-C4EB-9706-5A33-BB1E9BD82A49}"/>
              </a:ext>
            </a:extLst>
          </p:cNvPr>
          <p:cNvSpPr txBox="1"/>
          <p:nvPr/>
        </p:nvSpPr>
        <p:spPr>
          <a:xfrm>
            <a:off x="155643" y="6527260"/>
            <a:ext cx="7470842" cy="307777"/>
          </a:xfrm>
          <a:prstGeom prst="rect">
            <a:avLst/>
          </a:prstGeom>
          <a:noFill/>
        </p:spPr>
        <p:txBody>
          <a:bodyPr wrap="square" rtlCol="0">
            <a:spAutoFit/>
          </a:bodyPr>
          <a:lstStyle/>
          <a:p>
            <a:r>
              <a:rPr lang="en-US" sz="1400" dirty="0"/>
              <a:t>*p&lt;.05, **p&lt;.01, ***p&lt;.001, ****p&lt;.0001; ++p&lt;.01 on logit scale but not probability scale</a:t>
            </a:r>
          </a:p>
        </p:txBody>
      </p:sp>
      <p:cxnSp>
        <p:nvCxnSpPr>
          <p:cNvPr id="5" name="Straight Connector 4">
            <a:extLst>
              <a:ext uri="{FF2B5EF4-FFF2-40B4-BE49-F238E27FC236}">
                <a16:creationId xmlns:a16="http://schemas.microsoft.com/office/drawing/2014/main" id="{F0B4B841-5351-F304-34EB-EDB44F4CD9A2}"/>
              </a:ext>
            </a:extLst>
          </p:cNvPr>
          <p:cNvCxnSpPr>
            <a:cxnSpLocks/>
          </p:cNvCxnSpPr>
          <p:nvPr/>
        </p:nvCxnSpPr>
        <p:spPr>
          <a:xfrm>
            <a:off x="7607030" y="3521413"/>
            <a:ext cx="0" cy="1164358"/>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9000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8724BDF1-8D71-7D88-384F-6B95709D72CA}"/>
              </a:ext>
            </a:extLst>
          </p:cNvPr>
          <p:cNvSpPr>
            <a:spLocks noGrp="1"/>
          </p:cNvSpPr>
          <p:nvPr>
            <p:ph type="sldNum" sz="quarter" idx="12"/>
          </p:nvPr>
        </p:nvSpPr>
        <p:spPr/>
        <p:txBody>
          <a:bodyPr/>
          <a:lstStyle/>
          <a:p>
            <a:fld id="{F50CB28B-2BE7-493C-A912-81F8CC61DD4C}" type="slidenum">
              <a:rPr lang="en-US" smtClean="0"/>
              <a:t>26</a:t>
            </a:fld>
            <a:endParaRPr lang="en-US"/>
          </a:p>
        </p:txBody>
      </p:sp>
      <p:sp>
        <p:nvSpPr>
          <p:cNvPr id="5" name="Rectangle: Rounded Corners 4">
            <a:extLst>
              <a:ext uri="{FF2B5EF4-FFF2-40B4-BE49-F238E27FC236}">
                <a16:creationId xmlns:a16="http://schemas.microsoft.com/office/drawing/2014/main" id="{9E29C388-A21B-4BEC-1223-16711C1A124F}"/>
              </a:ext>
            </a:extLst>
          </p:cNvPr>
          <p:cNvSpPr/>
          <p:nvPr/>
        </p:nvSpPr>
        <p:spPr>
          <a:xfrm>
            <a:off x="4077766" y="5613946"/>
            <a:ext cx="6902442" cy="896268"/>
          </a:xfrm>
          <a:prstGeom prst="roundRect">
            <a:avLst>
              <a:gd name="adj" fmla="val 23145"/>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Stated Mode Preference</a:t>
            </a:r>
          </a:p>
        </p:txBody>
      </p:sp>
      <p:sp>
        <p:nvSpPr>
          <p:cNvPr id="6" name="Rectangle: Rounded Corners 5">
            <a:extLst>
              <a:ext uri="{FF2B5EF4-FFF2-40B4-BE49-F238E27FC236}">
                <a16:creationId xmlns:a16="http://schemas.microsoft.com/office/drawing/2014/main" id="{DE13563F-5A11-FA7D-A344-18FDF6741DCF}"/>
              </a:ext>
            </a:extLst>
          </p:cNvPr>
          <p:cNvSpPr/>
          <p:nvPr/>
        </p:nvSpPr>
        <p:spPr>
          <a:xfrm>
            <a:off x="186204" y="113079"/>
            <a:ext cx="3002164" cy="5093734"/>
          </a:xfrm>
          <a:prstGeom prst="roundRect">
            <a:avLst>
              <a:gd name="adj" fmla="val 6274"/>
            </a:avLst>
          </a:prstGeom>
          <a:solidFill>
            <a:schemeClr val="bg1"/>
          </a:solidFill>
          <a:ln w="25400"/>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lang="en-US" sz="2000" b="1" dirty="0">
                <a:solidFill>
                  <a:schemeClr val="tx1"/>
                </a:solidFill>
              </a:rPr>
              <a:t>Mode Access</a:t>
            </a:r>
          </a:p>
          <a:p>
            <a:pPr marL="285750" indent="-285750">
              <a:buFont typeface="Arial" panose="020B0604020202020204" pitchFamily="34" charset="0"/>
              <a:buChar char="•"/>
            </a:pPr>
            <a:r>
              <a:rPr lang="en-US" sz="2000" dirty="0">
                <a:solidFill>
                  <a:schemeClr val="accent6">
                    <a:lumMod val="75000"/>
                  </a:schemeClr>
                </a:solidFill>
              </a:rPr>
              <a:t>Sex</a:t>
            </a:r>
          </a:p>
          <a:p>
            <a:pPr marL="285750" indent="-285750">
              <a:buFont typeface="Arial" panose="020B0604020202020204" pitchFamily="34" charset="0"/>
              <a:buChar char="•"/>
            </a:pPr>
            <a:r>
              <a:rPr lang="en-US" sz="2000" dirty="0">
                <a:solidFill>
                  <a:schemeClr val="accent6">
                    <a:lumMod val="75000"/>
                  </a:schemeClr>
                </a:solidFill>
              </a:rPr>
              <a:t>Age</a:t>
            </a:r>
          </a:p>
          <a:p>
            <a:pPr marL="285750" indent="-285750">
              <a:buFont typeface="Arial" panose="020B0604020202020204" pitchFamily="34" charset="0"/>
              <a:buChar char="•"/>
            </a:pPr>
            <a:r>
              <a:rPr lang="en-US" sz="2000" dirty="0">
                <a:solidFill>
                  <a:schemeClr val="accent6">
                    <a:lumMod val="75000"/>
                  </a:schemeClr>
                </a:solidFill>
              </a:rPr>
              <a:t>Income</a:t>
            </a:r>
          </a:p>
          <a:p>
            <a:pPr marL="285750" indent="-285750">
              <a:buFont typeface="Arial" panose="020B0604020202020204" pitchFamily="34" charset="0"/>
              <a:buChar char="•"/>
            </a:pPr>
            <a:r>
              <a:rPr lang="en-US" sz="2000" dirty="0">
                <a:solidFill>
                  <a:schemeClr val="accent6">
                    <a:lumMod val="75000"/>
                  </a:schemeClr>
                </a:solidFill>
              </a:rPr>
              <a:t>Race</a:t>
            </a:r>
          </a:p>
          <a:p>
            <a:pPr marL="285750" indent="-285750">
              <a:buFont typeface="Arial" panose="020B0604020202020204" pitchFamily="34" charset="0"/>
              <a:buChar char="•"/>
            </a:pPr>
            <a:r>
              <a:rPr lang="en-US" sz="2000" dirty="0">
                <a:solidFill>
                  <a:schemeClr val="tx1"/>
                </a:solidFill>
              </a:rPr>
              <a:t>Urbanicity</a:t>
            </a:r>
          </a:p>
          <a:p>
            <a:pPr marL="285750" indent="-285750">
              <a:buFont typeface="Arial" panose="020B0604020202020204" pitchFamily="34" charset="0"/>
              <a:buChar char="•"/>
            </a:pPr>
            <a:r>
              <a:rPr lang="en-US" sz="2000" dirty="0">
                <a:solidFill>
                  <a:schemeClr val="tx1"/>
                </a:solidFill>
              </a:rPr>
              <a:t>Own vs. Rent Home</a:t>
            </a:r>
          </a:p>
          <a:p>
            <a:pPr marL="285750" indent="-285750">
              <a:buFont typeface="Arial" panose="020B0604020202020204" pitchFamily="34" charset="0"/>
              <a:buChar char="•"/>
            </a:pPr>
            <a:r>
              <a:rPr lang="en-US" sz="2000" dirty="0">
                <a:solidFill>
                  <a:schemeClr val="tx1"/>
                </a:solidFill>
              </a:rPr>
              <a:t>Home Type </a:t>
            </a:r>
          </a:p>
          <a:p>
            <a:r>
              <a:rPr lang="en-US" sz="2000" dirty="0">
                <a:solidFill>
                  <a:schemeClr val="tx1"/>
                </a:solidFill>
              </a:rPr>
              <a:t>_____________________</a:t>
            </a:r>
          </a:p>
          <a:p>
            <a:pPr marL="285750" indent="-285750">
              <a:buFont typeface="Arial" panose="020B0604020202020204" pitchFamily="34" charset="0"/>
              <a:buChar char="•"/>
            </a:pPr>
            <a:r>
              <a:rPr lang="en-US" sz="2000" dirty="0">
                <a:solidFill>
                  <a:schemeClr val="tx1"/>
                </a:solidFill>
              </a:rPr>
              <a:t>Home broadband</a:t>
            </a:r>
          </a:p>
          <a:p>
            <a:pPr marL="285750" indent="-285750">
              <a:buFont typeface="Arial" panose="020B0604020202020204" pitchFamily="34" charset="0"/>
              <a:buChar char="•"/>
            </a:pPr>
            <a:r>
              <a:rPr lang="en-US" sz="2000" dirty="0">
                <a:solidFill>
                  <a:schemeClr val="accent6">
                    <a:lumMod val="75000"/>
                  </a:schemeClr>
                </a:solidFill>
              </a:rPr>
              <a:t>Cellular internet</a:t>
            </a:r>
          </a:p>
          <a:p>
            <a:pPr marL="285750" indent="-285750">
              <a:buFont typeface="Arial" panose="020B0604020202020204" pitchFamily="34" charset="0"/>
              <a:buChar char="•"/>
            </a:pPr>
            <a:r>
              <a:rPr lang="en-US" sz="2000" dirty="0">
                <a:solidFill>
                  <a:schemeClr val="accent6">
                    <a:lumMod val="75000"/>
                  </a:schemeClr>
                </a:solidFill>
              </a:rPr>
              <a:t>Smartphone</a:t>
            </a:r>
          </a:p>
          <a:p>
            <a:pPr marL="285750" indent="-285750">
              <a:buFont typeface="Arial" panose="020B0604020202020204" pitchFamily="34" charset="0"/>
              <a:buChar char="•"/>
            </a:pPr>
            <a:r>
              <a:rPr lang="en-US" sz="2000" dirty="0">
                <a:solidFill>
                  <a:schemeClr val="accent6">
                    <a:lumMod val="75000"/>
                  </a:schemeClr>
                </a:solidFill>
              </a:rPr>
              <a:t>Home landline</a:t>
            </a:r>
          </a:p>
          <a:p>
            <a:pPr algn="ctr"/>
            <a:endParaRPr lang="en-US" sz="2000" b="1" dirty="0"/>
          </a:p>
        </p:txBody>
      </p:sp>
      <p:sp>
        <p:nvSpPr>
          <p:cNvPr id="7" name="Rectangle: Rounded Corners 6">
            <a:extLst>
              <a:ext uri="{FF2B5EF4-FFF2-40B4-BE49-F238E27FC236}">
                <a16:creationId xmlns:a16="http://schemas.microsoft.com/office/drawing/2014/main" id="{0D46C36E-85F1-E2C5-477C-F135FBD9EA8D}"/>
              </a:ext>
            </a:extLst>
          </p:cNvPr>
          <p:cNvSpPr/>
          <p:nvPr/>
        </p:nvSpPr>
        <p:spPr>
          <a:xfrm>
            <a:off x="8079999" y="113079"/>
            <a:ext cx="3840480" cy="1892426"/>
          </a:xfrm>
          <a:prstGeom prst="roundRect">
            <a:avLst/>
          </a:prstGeom>
          <a:solidFill>
            <a:schemeClr val="bg1"/>
          </a:solidFill>
          <a:ln w="25400"/>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lang="en-US" sz="2000" b="1" dirty="0">
                <a:solidFill>
                  <a:schemeClr val="tx1"/>
                </a:solidFill>
              </a:rPr>
              <a:t>External Distractions</a:t>
            </a:r>
          </a:p>
          <a:p>
            <a:pPr marL="285750" indent="-285750">
              <a:buFont typeface="Arial" panose="020B0604020202020204" pitchFamily="34" charset="0"/>
              <a:buChar char="•"/>
            </a:pPr>
            <a:r>
              <a:rPr lang="en-US" sz="2000" dirty="0">
                <a:solidFill>
                  <a:schemeClr val="tx1"/>
                </a:solidFill>
              </a:rPr>
              <a:t>Marital Status</a:t>
            </a:r>
          </a:p>
          <a:p>
            <a:pPr marL="285750" indent="-285750">
              <a:buFont typeface="Arial" panose="020B0604020202020204" pitchFamily="34" charset="0"/>
              <a:buChar char="•"/>
            </a:pPr>
            <a:r>
              <a:rPr lang="en-US" sz="2000" dirty="0">
                <a:solidFill>
                  <a:schemeClr val="tx1"/>
                </a:solidFill>
              </a:rPr>
              <a:t>Kids at Home</a:t>
            </a:r>
          </a:p>
          <a:p>
            <a:pPr marL="285750" indent="-285750">
              <a:buFont typeface="Arial" panose="020B0604020202020204" pitchFamily="34" charset="0"/>
              <a:buChar char="•"/>
            </a:pPr>
            <a:r>
              <a:rPr lang="en-US" sz="2000" dirty="0">
                <a:solidFill>
                  <a:schemeClr val="tx1"/>
                </a:solidFill>
              </a:rPr>
              <a:t>Employment Status</a:t>
            </a:r>
          </a:p>
        </p:txBody>
      </p:sp>
      <p:sp>
        <p:nvSpPr>
          <p:cNvPr id="8" name="Rectangle: Rounded Corners 7">
            <a:extLst>
              <a:ext uri="{FF2B5EF4-FFF2-40B4-BE49-F238E27FC236}">
                <a16:creationId xmlns:a16="http://schemas.microsoft.com/office/drawing/2014/main" id="{A4C216E1-6E3A-9C69-6EED-A34AB7BDA1AE}"/>
              </a:ext>
            </a:extLst>
          </p:cNvPr>
          <p:cNvSpPr/>
          <p:nvPr/>
        </p:nvSpPr>
        <p:spPr>
          <a:xfrm>
            <a:off x="8079999" y="2078388"/>
            <a:ext cx="3840480" cy="1547928"/>
          </a:xfrm>
          <a:prstGeom prst="roundRect">
            <a:avLst/>
          </a:prstGeom>
          <a:solidFill>
            <a:schemeClr val="bg1"/>
          </a:solidFill>
          <a:ln w="25400"/>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lang="en-US" sz="2000" b="1" dirty="0">
                <a:solidFill>
                  <a:schemeClr val="tx1"/>
                </a:solidFill>
              </a:rPr>
              <a:t>Cognitive Abilities</a:t>
            </a:r>
          </a:p>
          <a:p>
            <a:pPr marL="285750" indent="-285750">
              <a:buFont typeface="Arial" panose="020B0604020202020204" pitchFamily="34" charset="0"/>
              <a:buChar char="•"/>
            </a:pPr>
            <a:r>
              <a:rPr lang="en-US" sz="2000" dirty="0">
                <a:solidFill>
                  <a:schemeClr val="accent6">
                    <a:lumMod val="75000"/>
                  </a:schemeClr>
                </a:solidFill>
              </a:rPr>
              <a:t>Education</a:t>
            </a:r>
          </a:p>
          <a:p>
            <a:pPr marL="285750" indent="-285750">
              <a:buFont typeface="Arial" panose="020B0604020202020204" pitchFamily="34" charset="0"/>
              <a:buChar char="•"/>
            </a:pPr>
            <a:r>
              <a:rPr lang="en-US" sz="2000" dirty="0">
                <a:solidFill>
                  <a:schemeClr val="accent6">
                    <a:lumMod val="75000"/>
                  </a:schemeClr>
                </a:solidFill>
              </a:rPr>
              <a:t>Depressive Symptoms</a:t>
            </a:r>
          </a:p>
          <a:p>
            <a:pPr marL="285750" indent="-285750">
              <a:buFont typeface="Arial" panose="020B0604020202020204" pitchFamily="34" charset="0"/>
              <a:buChar char="•"/>
            </a:pPr>
            <a:r>
              <a:rPr lang="en-US" sz="2000" dirty="0">
                <a:solidFill>
                  <a:schemeClr val="accent6">
                    <a:lumMod val="75000"/>
                  </a:schemeClr>
                </a:solidFill>
              </a:rPr>
              <a:t>Disability/Chronic Condition</a:t>
            </a:r>
          </a:p>
          <a:p>
            <a:pPr algn="ctr"/>
            <a:endParaRPr lang="en-US" sz="2000" b="1" dirty="0"/>
          </a:p>
        </p:txBody>
      </p:sp>
      <p:cxnSp>
        <p:nvCxnSpPr>
          <p:cNvPr id="9" name="Straight Arrow Connector 8">
            <a:extLst>
              <a:ext uri="{FF2B5EF4-FFF2-40B4-BE49-F238E27FC236}">
                <a16:creationId xmlns:a16="http://schemas.microsoft.com/office/drawing/2014/main" id="{AE193AEC-9095-D7FF-4173-807259EEDF7F}"/>
              </a:ext>
            </a:extLst>
          </p:cNvPr>
          <p:cNvCxnSpPr>
            <a:cxnSpLocks/>
            <a:stCxn id="6" idx="2"/>
            <a:endCxn id="5" idx="0"/>
          </p:cNvCxnSpPr>
          <p:nvPr/>
        </p:nvCxnSpPr>
        <p:spPr>
          <a:xfrm>
            <a:off x="1687286" y="5206813"/>
            <a:ext cx="5841701" cy="407133"/>
          </a:xfrm>
          <a:prstGeom prst="straightConnector1">
            <a:avLst/>
          </a:prstGeom>
          <a:ln w="25400" cap="rnd">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74723337-2FC5-6131-A2BC-31AE1BD95DA8}"/>
              </a:ext>
            </a:extLst>
          </p:cNvPr>
          <p:cNvCxnSpPr>
            <a:cxnSpLocks/>
            <a:stCxn id="7" idx="1"/>
            <a:endCxn id="5" idx="0"/>
          </p:cNvCxnSpPr>
          <p:nvPr/>
        </p:nvCxnSpPr>
        <p:spPr>
          <a:xfrm flipH="1">
            <a:off x="7528987" y="1059292"/>
            <a:ext cx="551012" cy="4554654"/>
          </a:xfrm>
          <a:prstGeom prst="straightConnector1">
            <a:avLst/>
          </a:prstGeom>
          <a:ln w="25400" cap="rnd">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837C5056-154D-F735-32E3-4CBA44BF9BC2}"/>
              </a:ext>
            </a:extLst>
          </p:cNvPr>
          <p:cNvCxnSpPr>
            <a:cxnSpLocks/>
            <a:stCxn id="8" idx="1"/>
            <a:endCxn id="5" idx="0"/>
          </p:cNvCxnSpPr>
          <p:nvPr/>
        </p:nvCxnSpPr>
        <p:spPr>
          <a:xfrm flipH="1">
            <a:off x="7528987" y="2852352"/>
            <a:ext cx="551012" cy="2761594"/>
          </a:xfrm>
          <a:prstGeom prst="straightConnector1">
            <a:avLst/>
          </a:prstGeom>
          <a:ln w="25400" cap="rnd">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45A7CB89-1691-5CEB-80C5-F9009EE11A5C}"/>
              </a:ext>
            </a:extLst>
          </p:cNvPr>
          <p:cNvSpPr/>
          <p:nvPr/>
        </p:nvSpPr>
        <p:spPr>
          <a:xfrm>
            <a:off x="638353" y="5506330"/>
            <a:ext cx="2743200" cy="1111500"/>
          </a:xfrm>
          <a:prstGeom prst="ellipse">
            <a:avLst/>
          </a:prstGeom>
          <a:ln w="25400"/>
        </p:spPr>
        <p:style>
          <a:lnRef idx="2">
            <a:schemeClr val="accent6">
              <a:shade val="15000"/>
            </a:schemeClr>
          </a:lnRef>
          <a:fillRef idx="1">
            <a:schemeClr val="accent6"/>
          </a:fillRef>
          <a:effectRef idx="0">
            <a:schemeClr val="accent6"/>
          </a:effectRef>
          <a:fontRef idx="minor">
            <a:schemeClr val="lt1"/>
          </a:fontRef>
        </p:style>
        <p:txBody>
          <a:bodyPr lIns="0" rIns="0" rtlCol="0" anchor="ctr"/>
          <a:lstStyle/>
          <a:p>
            <a:pPr algn="ctr"/>
            <a:r>
              <a:rPr lang="en-US" sz="2400" dirty="0"/>
              <a:t>Participation Mode</a:t>
            </a:r>
          </a:p>
        </p:txBody>
      </p:sp>
      <p:cxnSp>
        <p:nvCxnSpPr>
          <p:cNvPr id="13" name="Straight Arrow Connector 12">
            <a:extLst>
              <a:ext uri="{FF2B5EF4-FFF2-40B4-BE49-F238E27FC236}">
                <a16:creationId xmlns:a16="http://schemas.microsoft.com/office/drawing/2014/main" id="{9A4EA961-6DD3-432B-786D-67282BFA774A}"/>
              </a:ext>
            </a:extLst>
          </p:cNvPr>
          <p:cNvCxnSpPr>
            <a:cxnSpLocks/>
            <a:stCxn id="12" idx="6"/>
            <a:endCxn id="5" idx="1"/>
          </p:cNvCxnSpPr>
          <p:nvPr/>
        </p:nvCxnSpPr>
        <p:spPr>
          <a:xfrm>
            <a:off x="3381553" y="6062080"/>
            <a:ext cx="696213" cy="0"/>
          </a:xfrm>
          <a:prstGeom prst="straightConnector1">
            <a:avLst/>
          </a:prstGeom>
          <a:ln w="25400" cap="rnd">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56" name="Rectangle: Rounded Corners 55">
            <a:extLst>
              <a:ext uri="{FF2B5EF4-FFF2-40B4-BE49-F238E27FC236}">
                <a16:creationId xmlns:a16="http://schemas.microsoft.com/office/drawing/2014/main" id="{5B945F42-E416-19F8-B5FD-B31C052E58F3}"/>
              </a:ext>
            </a:extLst>
          </p:cNvPr>
          <p:cNvSpPr/>
          <p:nvPr/>
        </p:nvSpPr>
        <p:spPr>
          <a:xfrm>
            <a:off x="8079999" y="3699198"/>
            <a:ext cx="3840480" cy="1547928"/>
          </a:xfrm>
          <a:prstGeom prst="roundRect">
            <a:avLst/>
          </a:prstGeom>
          <a:solidFill>
            <a:schemeClr val="bg1"/>
          </a:solidFill>
          <a:ln w="25400"/>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lang="en-US" sz="2000" b="1" dirty="0">
                <a:solidFill>
                  <a:schemeClr val="tx1"/>
                </a:solidFill>
              </a:rPr>
              <a:t>Trust &amp; Legitimacy of the Request</a:t>
            </a:r>
          </a:p>
          <a:p>
            <a:pPr marL="285750" indent="-285750">
              <a:buFont typeface="Arial" panose="020B0604020202020204" pitchFamily="34" charset="0"/>
              <a:buChar char="•"/>
            </a:pPr>
            <a:r>
              <a:rPr lang="en-US" sz="2000" dirty="0">
                <a:solidFill>
                  <a:schemeClr val="tx1"/>
                </a:solidFill>
              </a:rPr>
              <a:t>Party ID</a:t>
            </a:r>
          </a:p>
          <a:p>
            <a:pPr algn="ctr"/>
            <a:endParaRPr lang="en-US" sz="2000" b="1" dirty="0"/>
          </a:p>
        </p:txBody>
      </p:sp>
      <p:sp>
        <p:nvSpPr>
          <p:cNvPr id="78" name="Rectangle: Rounded Corners 77">
            <a:extLst>
              <a:ext uri="{FF2B5EF4-FFF2-40B4-BE49-F238E27FC236}">
                <a16:creationId xmlns:a16="http://schemas.microsoft.com/office/drawing/2014/main" id="{82DC23A2-0AC1-0534-75C3-FA6E7C31A65B}"/>
              </a:ext>
            </a:extLst>
          </p:cNvPr>
          <p:cNvSpPr/>
          <p:nvPr/>
        </p:nvSpPr>
        <p:spPr>
          <a:xfrm>
            <a:off x="3273502" y="113079"/>
            <a:ext cx="4131075" cy="5093734"/>
          </a:xfrm>
          <a:prstGeom prst="roundRect">
            <a:avLst>
              <a:gd name="adj" fmla="val 6274"/>
            </a:avLst>
          </a:prstGeom>
          <a:solidFill>
            <a:schemeClr val="bg1"/>
          </a:solidFill>
          <a:ln w="25400"/>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lang="en-US" sz="2000" b="1" dirty="0">
                <a:solidFill>
                  <a:schemeClr val="tx1"/>
                </a:solidFill>
              </a:rPr>
              <a:t>Mode Familiarity</a:t>
            </a:r>
          </a:p>
          <a:p>
            <a:pPr marL="285750" indent="-285750">
              <a:buFont typeface="Arial" panose="020B0604020202020204" pitchFamily="34" charset="0"/>
              <a:buChar char="•"/>
            </a:pPr>
            <a:r>
              <a:rPr lang="en-US" sz="2000" dirty="0">
                <a:solidFill>
                  <a:schemeClr val="tx1"/>
                </a:solidFill>
              </a:rPr>
              <a:t>Any days streaming videos</a:t>
            </a:r>
          </a:p>
          <a:p>
            <a:pPr marL="285750" indent="-285750">
              <a:buFont typeface="Arial" panose="020B0604020202020204" pitchFamily="34" charset="0"/>
              <a:buChar char="•"/>
            </a:pPr>
            <a:r>
              <a:rPr lang="en-US" sz="2000" dirty="0">
                <a:solidFill>
                  <a:schemeClr val="tx1"/>
                </a:solidFill>
              </a:rPr>
              <a:t>Any days using social media</a:t>
            </a:r>
          </a:p>
          <a:p>
            <a:pPr marL="285750" indent="-285750">
              <a:buFont typeface="Arial" panose="020B0604020202020204" pitchFamily="34" charset="0"/>
              <a:buChar char="•"/>
            </a:pPr>
            <a:r>
              <a:rPr lang="en-US" sz="2000" dirty="0">
                <a:solidFill>
                  <a:schemeClr val="tx1"/>
                </a:solidFill>
              </a:rPr>
              <a:t>Any days w/food purchase</a:t>
            </a:r>
          </a:p>
          <a:p>
            <a:pPr marL="285750" indent="-285750">
              <a:buFont typeface="Arial" panose="020B0604020202020204" pitchFamily="34" charset="0"/>
              <a:buChar char="•"/>
            </a:pPr>
            <a:r>
              <a:rPr lang="en-US" sz="2000" dirty="0">
                <a:solidFill>
                  <a:schemeClr val="accent6">
                    <a:lumMod val="75000"/>
                  </a:schemeClr>
                </a:solidFill>
              </a:rPr>
              <a:t>Any days w/non-food purchase</a:t>
            </a:r>
          </a:p>
          <a:p>
            <a:pPr marL="285750" indent="-285750">
              <a:buFont typeface="Arial" panose="020B0604020202020204" pitchFamily="34" charset="0"/>
              <a:buChar char="•"/>
            </a:pPr>
            <a:r>
              <a:rPr lang="en-US" sz="2000" dirty="0">
                <a:solidFill>
                  <a:schemeClr val="tx1"/>
                </a:solidFill>
              </a:rPr>
              <a:t>Any days video conferencing for work</a:t>
            </a:r>
          </a:p>
          <a:p>
            <a:pPr marL="285750" indent="-285750">
              <a:buFont typeface="Arial" panose="020B0604020202020204" pitchFamily="34" charset="0"/>
              <a:buChar char="•"/>
            </a:pPr>
            <a:r>
              <a:rPr lang="en-US" sz="2000" dirty="0">
                <a:solidFill>
                  <a:schemeClr val="tx1"/>
                </a:solidFill>
              </a:rPr>
              <a:t>Any video conferencing with friends or family</a:t>
            </a:r>
          </a:p>
          <a:p>
            <a:pPr marL="285750" indent="-285750">
              <a:buFont typeface="Arial" panose="020B0604020202020204" pitchFamily="34" charset="0"/>
              <a:buChar char="•"/>
            </a:pPr>
            <a:r>
              <a:rPr lang="en-US" sz="2000" dirty="0">
                <a:solidFill>
                  <a:schemeClr val="accent6">
                    <a:lumMod val="75000"/>
                  </a:schemeClr>
                </a:solidFill>
              </a:rPr>
              <a:t>Never need help with internet</a:t>
            </a:r>
          </a:p>
          <a:p>
            <a:pPr marL="285750" indent="-285750">
              <a:buFont typeface="Arial" panose="020B0604020202020204" pitchFamily="34" charset="0"/>
              <a:buChar char="•"/>
            </a:pPr>
            <a:r>
              <a:rPr lang="en-US" sz="2000" dirty="0">
                <a:solidFill>
                  <a:schemeClr val="accent6">
                    <a:lumMod val="75000"/>
                  </a:schemeClr>
                </a:solidFill>
              </a:rPr>
              <a:t>Prefer web to do tasks</a:t>
            </a:r>
          </a:p>
          <a:p>
            <a:pPr marL="285750" indent="-285750">
              <a:buFont typeface="Arial" panose="020B0604020202020204" pitchFamily="34" charset="0"/>
              <a:buChar char="•"/>
            </a:pPr>
            <a:r>
              <a:rPr lang="en-US" sz="2000" dirty="0">
                <a:solidFill>
                  <a:schemeClr val="tx1"/>
                </a:solidFill>
              </a:rPr>
              <a:t>Person who gets the mail in household</a:t>
            </a:r>
            <a:endParaRPr lang="en-US" sz="2000" b="1" dirty="0"/>
          </a:p>
        </p:txBody>
      </p:sp>
      <p:cxnSp>
        <p:nvCxnSpPr>
          <p:cNvPr id="85" name="Straight Arrow Connector 84">
            <a:extLst>
              <a:ext uri="{FF2B5EF4-FFF2-40B4-BE49-F238E27FC236}">
                <a16:creationId xmlns:a16="http://schemas.microsoft.com/office/drawing/2014/main" id="{46672622-DF50-32A9-27BB-10BDEA73EBF7}"/>
              </a:ext>
            </a:extLst>
          </p:cNvPr>
          <p:cNvCxnSpPr>
            <a:cxnSpLocks/>
            <a:stCxn id="56" idx="1"/>
            <a:endCxn id="5" idx="0"/>
          </p:cNvCxnSpPr>
          <p:nvPr/>
        </p:nvCxnSpPr>
        <p:spPr>
          <a:xfrm flipH="1">
            <a:off x="7528987" y="4473162"/>
            <a:ext cx="551012" cy="1140784"/>
          </a:xfrm>
          <a:prstGeom prst="straightConnector1">
            <a:avLst/>
          </a:prstGeom>
          <a:ln w="25400" cap="rnd">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0" name="Straight Arrow Connector 89">
            <a:extLst>
              <a:ext uri="{FF2B5EF4-FFF2-40B4-BE49-F238E27FC236}">
                <a16:creationId xmlns:a16="http://schemas.microsoft.com/office/drawing/2014/main" id="{09115BEB-D90C-F547-D389-1A0DA2BA0E27}"/>
              </a:ext>
            </a:extLst>
          </p:cNvPr>
          <p:cNvCxnSpPr>
            <a:cxnSpLocks/>
            <a:stCxn id="78" idx="2"/>
            <a:endCxn id="5" idx="0"/>
          </p:cNvCxnSpPr>
          <p:nvPr/>
        </p:nvCxnSpPr>
        <p:spPr>
          <a:xfrm>
            <a:off x="5339040" y="5206813"/>
            <a:ext cx="2189947" cy="407133"/>
          </a:xfrm>
          <a:prstGeom prst="straightConnector1">
            <a:avLst/>
          </a:prstGeom>
          <a:ln w="25400" cap="rnd">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4451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4A9DDA3-3708-8EA0-04F6-F9339E68BE93}"/>
              </a:ext>
            </a:extLst>
          </p:cNvPr>
          <p:cNvSpPr>
            <a:spLocks noGrp="1"/>
          </p:cNvSpPr>
          <p:nvPr>
            <p:ph type="title"/>
          </p:nvPr>
        </p:nvSpPr>
        <p:spPr>
          <a:xfrm>
            <a:off x="0" y="1"/>
            <a:ext cx="12192000" cy="1690688"/>
          </a:xfrm>
        </p:spPr>
        <p:txBody>
          <a:bodyPr>
            <a:normAutofit fontScale="90000"/>
          </a:bodyPr>
          <a:lstStyle/>
          <a:p>
            <a:r>
              <a:rPr lang="en-US" dirty="0"/>
              <a:t>Self-reported mode preferences are clearly related to (and endogenous to) participation mode. Almost nobody who said they preferred interviewer-administered or mail modes participated by web. </a:t>
            </a:r>
          </a:p>
        </p:txBody>
      </p:sp>
      <p:graphicFrame>
        <p:nvGraphicFramePr>
          <p:cNvPr id="7" name="Content Placeholder 6">
            <a:extLst>
              <a:ext uri="{FF2B5EF4-FFF2-40B4-BE49-F238E27FC236}">
                <a16:creationId xmlns:a16="http://schemas.microsoft.com/office/drawing/2014/main" id="{FF46D4B6-7610-0D0B-832F-74411FFFA253}"/>
              </a:ext>
            </a:extLst>
          </p:cNvPr>
          <p:cNvGraphicFramePr>
            <a:graphicFrameLocks noGrp="1"/>
          </p:cNvGraphicFramePr>
          <p:nvPr>
            <p:ph idx="1"/>
            <p:extLst>
              <p:ext uri="{D42A27DB-BD31-4B8C-83A1-F6EECF244321}">
                <p14:modId xmlns:p14="http://schemas.microsoft.com/office/powerpoint/2010/main" val="4078042997"/>
              </p:ext>
            </p:extLst>
          </p:nvPr>
        </p:nvGraphicFramePr>
        <p:xfrm>
          <a:off x="267855" y="1825624"/>
          <a:ext cx="11745805" cy="4530726"/>
        </p:xfrm>
        <a:graphic>
          <a:graphicData uri="http://schemas.openxmlformats.org/drawingml/2006/chart">
            <c:chart xmlns:c="http://schemas.openxmlformats.org/drawingml/2006/chart" xmlns:r="http://schemas.openxmlformats.org/officeDocument/2006/relationships" r:id="rId2"/>
          </a:graphicData>
        </a:graphic>
      </p:graphicFrame>
      <p:sp>
        <p:nvSpPr>
          <p:cNvPr id="2" name="Slide Number Placeholder 1">
            <a:extLst>
              <a:ext uri="{FF2B5EF4-FFF2-40B4-BE49-F238E27FC236}">
                <a16:creationId xmlns:a16="http://schemas.microsoft.com/office/drawing/2014/main" id="{3AAD45BF-0A01-C976-5782-814FFE0AE1A7}"/>
              </a:ext>
            </a:extLst>
          </p:cNvPr>
          <p:cNvSpPr>
            <a:spLocks noGrp="1"/>
          </p:cNvSpPr>
          <p:nvPr>
            <p:ph type="sldNum" sz="quarter" idx="12"/>
          </p:nvPr>
        </p:nvSpPr>
        <p:spPr/>
        <p:txBody>
          <a:bodyPr/>
          <a:lstStyle/>
          <a:p>
            <a:fld id="{F50CB28B-2BE7-493C-A912-81F8CC61DD4C}" type="slidenum">
              <a:rPr lang="en-US" smtClean="0"/>
              <a:t>27</a:t>
            </a:fld>
            <a:endParaRPr lang="en-US"/>
          </a:p>
        </p:txBody>
      </p:sp>
      <p:cxnSp>
        <p:nvCxnSpPr>
          <p:cNvPr id="4" name="Straight Connector 3">
            <a:extLst>
              <a:ext uri="{FF2B5EF4-FFF2-40B4-BE49-F238E27FC236}">
                <a16:creationId xmlns:a16="http://schemas.microsoft.com/office/drawing/2014/main" id="{54A749F7-150E-6451-0AD2-D162F9C4FEA4}"/>
              </a:ext>
            </a:extLst>
          </p:cNvPr>
          <p:cNvCxnSpPr>
            <a:cxnSpLocks/>
          </p:cNvCxnSpPr>
          <p:nvPr/>
        </p:nvCxnSpPr>
        <p:spPr>
          <a:xfrm>
            <a:off x="7996137" y="2062264"/>
            <a:ext cx="0" cy="2947481"/>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8C856C80-0400-9437-2C9A-46D3B25780A6}"/>
              </a:ext>
            </a:extLst>
          </p:cNvPr>
          <p:cNvSpPr/>
          <p:nvPr/>
        </p:nvSpPr>
        <p:spPr>
          <a:xfrm>
            <a:off x="1314533" y="1820674"/>
            <a:ext cx="1491337" cy="3932918"/>
          </a:xfrm>
          <a:prstGeom prst="rect">
            <a:avLst/>
          </a:prstGeom>
          <a:noFill/>
          <a:ln w="571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AB67C07-63F4-C441-ED84-D70379806B20}"/>
              </a:ext>
            </a:extLst>
          </p:cNvPr>
          <p:cNvSpPr/>
          <p:nvPr/>
        </p:nvSpPr>
        <p:spPr>
          <a:xfrm>
            <a:off x="3041933" y="1820674"/>
            <a:ext cx="3333449" cy="3932918"/>
          </a:xfrm>
          <a:prstGeom prst="rect">
            <a:avLst/>
          </a:prstGeom>
          <a:noFill/>
          <a:ln w="571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7BB6D03-9393-E262-0B02-73B87B70DF5B}"/>
              </a:ext>
            </a:extLst>
          </p:cNvPr>
          <p:cNvSpPr/>
          <p:nvPr/>
        </p:nvSpPr>
        <p:spPr>
          <a:xfrm>
            <a:off x="6639205" y="1829248"/>
            <a:ext cx="1491337" cy="3932918"/>
          </a:xfrm>
          <a:prstGeom prst="rect">
            <a:avLst/>
          </a:prstGeom>
          <a:noFill/>
          <a:ln w="571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48570B2-9691-0B36-4A74-9BFB210ACD6B}"/>
              </a:ext>
            </a:extLst>
          </p:cNvPr>
          <p:cNvSpPr/>
          <p:nvPr/>
        </p:nvSpPr>
        <p:spPr>
          <a:xfrm>
            <a:off x="8401047" y="1829247"/>
            <a:ext cx="3265726" cy="3932919"/>
          </a:xfrm>
          <a:prstGeom prst="rect">
            <a:avLst/>
          </a:prstGeom>
          <a:noFill/>
          <a:ln w="571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27686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FEECF-CC06-64C2-4593-B2A7E820E38B}"/>
              </a:ext>
            </a:extLst>
          </p:cNvPr>
          <p:cNvSpPr>
            <a:spLocks noGrp="1"/>
          </p:cNvSpPr>
          <p:nvPr>
            <p:ph type="title"/>
          </p:nvPr>
        </p:nvSpPr>
        <p:spPr/>
        <p:txBody>
          <a:bodyPr/>
          <a:lstStyle/>
          <a:p>
            <a:r>
              <a:rPr lang="en-US" dirty="0"/>
              <a:t>Predicted Probabilities of Mode Preferences</a:t>
            </a:r>
          </a:p>
        </p:txBody>
      </p:sp>
      <p:sp>
        <p:nvSpPr>
          <p:cNvPr id="3" name="Content Placeholder 2">
            <a:extLst>
              <a:ext uri="{FF2B5EF4-FFF2-40B4-BE49-F238E27FC236}">
                <a16:creationId xmlns:a16="http://schemas.microsoft.com/office/drawing/2014/main" id="{A85180A3-4664-737C-39C0-3BCD1AC2DB6D}"/>
              </a:ext>
            </a:extLst>
          </p:cNvPr>
          <p:cNvSpPr>
            <a:spLocks noGrp="1"/>
          </p:cNvSpPr>
          <p:nvPr>
            <p:ph idx="1"/>
          </p:nvPr>
        </p:nvSpPr>
        <p:spPr>
          <a:xfrm>
            <a:off x="347869" y="1825625"/>
            <a:ext cx="11668539" cy="4895850"/>
          </a:xfrm>
        </p:spPr>
        <p:txBody>
          <a:bodyPr>
            <a:normAutofit/>
          </a:bodyPr>
          <a:lstStyle/>
          <a:p>
            <a:r>
              <a:rPr lang="en-US" dirty="0"/>
              <a:t>Obtain predicted probabilities of reporting a preference for interviewer, mail, or web modes from the proxy measures model (Model 1) for each of the three modes in NASIS 2022</a:t>
            </a:r>
          </a:p>
          <a:p>
            <a:pPr lvl="1"/>
            <a:r>
              <a:rPr lang="en-US" dirty="0"/>
              <a:t>Create deciles from predicted probabilities</a:t>
            </a:r>
          </a:p>
          <a:p>
            <a:pPr lvl="1"/>
            <a:r>
              <a:rPr lang="en-US" dirty="0"/>
              <a:t>Examine mean probabilities of preferring each mode; focus on web preference today</a:t>
            </a:r>
          </a:p>
          <a:p>
            <a:pPr lvl="1"/>
            <a:r>
              <a:rPr lang="en-US" dirty="0"/>
              <a:t>Examine web choice rate in each decile</a:t>
            </a:r>
          </a:p>
          <a:p>
            <a:pPr lvl="1"/>
            <a:r>
              <a:rPr lang="en-US" dirty="0"/>
              <a:t>Examine area under the receiver operating characteristic curve with mode selection as the outcome variable</a:t>
            </a:r>
          </a:p>
          <a:p>
            <a:r>
              <a:rPr lang="en-US" dirty="0"/>
              <a:t>Use coefficients from Model 1 in 2022 and apply to NASIS 2023 (out-of-sample predictions)</a:t>
            </a:r>
          </a:p>
          <a:p>
            <a:pPr lvl="1"/>
            <a:r>
              <a:rPr lang="en-US" dirty="0"/>
              <a:t>Repeat above steps</a:t>
            </a:r>
          </a:p>
        </p:txBody>
      </p:sp>
      <p:sp>
        <p:nvSpPr>
          <p:cNvPr id="4" name="Slide Number Placeholder 3">
            <a:extLst>
              <a:ext uri="{FF2B5EF4-FFF2-40B4-BE49-F238E27FC236}">
                <a16:creationId xmlns:a16="http://schemas.microsoft.com/office/drawing/2014/main" id="{AEF095E8-2487-EABC-F1E7-D0006D1CC2EF}"/>
              </a:ext>
            </a:extLst>
          </p:cNvPr>
          <p:cNvSpPr>
            <a:spLocks noGrp="1"/>
          </p:cNvSpPr>
          <p:nvPr>
            <p:ph type="sldNum" sz="quarter" idx="12"/>
          </p:nvPr>
        </p:nvSpPr>
        <p:spPr/>
        <p:txBody>
          <a:bodyPr/>
          <a:lstStyle/>
          <a:p>
            <a:fld id="{F50CB28B-2BE7-493C-A912-81F8CC61DD4C}" type="slidenum">
              <a:rPr lang="en-US" smtClean="0"/>
              <a:t>28</a:t>
            </a:fld>
            <a:endParaRPr lang="en-US"/>
          </a:p>
        </p:txBody>
      </p:sp>
    </p:spTree>
    <p:extLst>
      <p:ext uri="{BB962C8B-B14F-4D97-AF65-F5344CB8AC3E}">
        <p14:creationId xmlns:p14="http://schemas.microsoft.com/office/powerpoint/2010/main" val="32760517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FC8D9-4B0B-969A-E6E7-B2BA9070740E}"/>
              </a:ext>
            </a:extLst>
          </p:cNvPr>
          <p:cNvSpPr>
            <a:spLocks noGrp="1"/>
          </p:cNvSpPr>
          <p:nvPr>
            <p:ph type="title"/>
          </p:nvPr>
        </p:nvSpPr>
        <p:spPr>
          <a:xfrm>
            <a:off x="390938" y="0"/>
            <a:ext cx="11704983" cy="1325563"/>
          </a:xfrm>
        </p:spPr>
        <p:txBody>
          <a:bodyPr/>
          <a:lstStyle/>
          <a:p>
            <a:r>
              <a:rPr lang="en-US" dirty="0"/>
              <a:t>2022 Web preference deciles from Model 1 are associated with web selection rates, and best at predicting “not web.”</a:t>
            </a:r>
          </a:p>
        </p:txBody>
      </p:sp>
      <p:graphicFrame>
        <p:nvGraphicFramePr>
          <p:cNvPr id="7" name="Content Placeholder 6">
            <a:extLst>
              <a:ext uri="{FF2B5EF4-FFF2-40B4-BE49-F238E27FC236}">
                <a16:creationId xmlns:a16="http://schemas.microsoft.com/office/drawing/2014/main" id="{6C8507E8-9982-BD30-CD2A-FA7E4E85A9D1}"/>
              </a:ext>
            </a:extLst>
          </p:cNvPr>
          <p:cNvGraphicFramePr>
            <a:graphicFrameLocks noGrp="1"/>
          </p:cNvGraphicFramePr>
          <p:nvPr>
            <p:ph idx="1"/>
            <p:extLst>
              <p:ext uri="{D42A27DB-BD31-4B8C-83A1-F6EECF244321}">
                <p14:modId xmlns:p14="http://schemas.microsoft.com/office/powerpoint/2010/main" val="2924752232"/>
              </p:ext>
            </p:extLst>
          </p:nvPr>
        </p:nvGraphicFramePr>
        <p:xfrm>
          <a:off x="318052" y="1411357"/>
          <a:ext cx="11618844" cy="5310118"/>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A0553B4F-01F8-55F0-3AA9-645E88541B6A}"/>
              </a:ext>
            </a:extLst>
          </p:cNvPr>
          <p:cNvSpPr>
            <a:spLocks noGrp="1"/>
          </p:cNvSpPr>
          <p:nvPr>
            <p:ph type="sldNum" sz="quarter" idx="12"/>
          </p:nvPr>
        </p:nvSpPr>
        <p:spPr/>
        <p:txBody>
          <a:bodyPr/>
          <a:lstStyle/>
          <a:p>
            <a:fld id="{F50CB28B-2BE7-493C-A912-81F8CC61DD4C}" type="slidenum">
              <a:rPr lang="en-US" smtClean="0"/>
              <a:t>29</a:t>
            </a:fld>
            <a:endParaRPr lang="en-US"/>
          </a:p>
        </p:txBody>
      </p:sp>
      <p:sp>
        <p:nvSpPr>
          <p:cNvPr id="3" name="Rectangle 2">
            <a:extLst>
              <a:ext uri="{FF2B5EF4-FFF2-40B4-BE49-F238E27FC236}">
                <a16:creationId xmlns:a16="http://schemas.microsoft.com/office/drawing/2014/main" id="{3DFDD330-87C3-E8B5-DA68-529170DFC008}"/>
              </a:ext>
            </a:extLst>
          </p:cNvPr>
          <p:cNvSpPr/>
          <p:nvPr/>
        </p:nvSpPr>
        <p:spPr>
          <a:xfrm>
            <a:off x="10301591" y="3579779"/>
            <a:ext cx="1572357" cy="111868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Area under the ROC = 0.760</a:t>
            </a:r>
          </a:p>
        </p:txBody>
      </p:sp>
      <p:sp>
        <p:nvSpPr>
          <p:cNvPr id="5" name="Rectangle 4">
            <a:extLst>
              <a:ext uri="{FF2B5EF4-FFF2-40B4-BE49-F238E27FC236}">
                <a16:creationId xmlns:a16="http://schemas.microsoft.com/office/drawing/2014/main" id="{605C73E2-919D-D038-6331-927CF2ED5112}"/>
              </a:ext>
            </a:extLst>
          </p:cNvPr>
          <p:cNvSpPr/>
          <p:nvPr/>
        </p:nvSpPr>
        <p:spPr>
          <a:xfrm>
            <a:off x="1426029" y="3810000"/>
            <a:ext cx="2155371" cy="2231571"/>
          </a:xfrm>
          <a:prstGeom prst="rect">
            <a:avLst/>
          </a:prstGeom>
          <a:noFill/>
          <a:ln w="571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12186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6575F-FBED-BF65-01A9-FC41CC58BEE5}"/>
              </a:ext>
            </a:extLst>
          </p:cNvPr>
          <p:cNvSpPr>
            <a:spLocks noGrp="1"/>
          </p:cNvSpPr>
          <p:nvPr>
            <p:ph type="title"/>
          </p:nvPr>
        </p:nvSpPr>
        <p:spPr/>
        <p:txBody>
          <a:bodyPr/>
          <a:lstStyle/>
          <a:p>
            <a:r>
              <a:rPr lang="en-US" dirty="0"/>
              <a:t>Today’s big questions</a:t>
            </a:r>
          </a:p>
        </p:txBody>
      </p:sp>
      <p:sp>
        <p:nvSpPr>
          <p:cNvPr id="3" name="Content Placeholder 2">
            <a:extLst>
              <a:ext uri="{FF2B5EF4-FFF2-40B4-BE49-F238E27FC236}">
                <a16:creationId xmlns:a16="http://schemas.microsoft.com/office/drawing/2014/main" id="{B867951A-D8FE-BC6A-DF22-10C9AC50A83B}"/>
              </a:ext>
            </a:extLst>
          </p:cNvPr>
          <p:cNvSpPr>
            <a:spLocks noGrp="1"/>
          </p:cNvSpPr>
          <p:nvPr>
            <p:ph idx="1"/>
          </p:nvPr>
        </p:nvSpPr>
        <p:spPr/>
        <p:txBody>
          <a:bodyPr>
            <a:normAutofit/>
          </a:bodyPr>
          <a:lstStyle/>
          <a:p>
            <a:r>
              <a:rPr lang="en-US" dirty="0"/>
              <a:t>What covariates predict mode preference now?</a:t>
            </a:r>
          </a:p>
          <a:p>
            <a:pPr lvl="1"/>
            <a:r>
              <a:rPr lang="en-US" dirty="0"/>
              <a:t>Proxy measures of theoretical concepts</a:t>
            </a:r>
          </a:p>
          <a:p>
            <a:pPr lvl="1"/>
            <a:r>
              <a:rPr lang="en-US" dirty="0"/>
              <a:t>Direct measures of theoretical concepts</a:t>
            </a:r>
          </a:p>
          <a:p>
            <a:endParaRPr lang="en-US" dirty="0"/>
          </a:p>
          <a:p>
            <a:r>
              <a:rPr lang="en-US" dirty="0"/>
              <a:t>For those who prefer the web, what covariates predict a preference for answering on a computer versus a mobile device?</a:t>
            </a:r>
          </a:p>
          <a:p>
            <a:endParaRPr lang="en-US" dirty="0"/>
          </a:p>
          <a:p>
            <a:r>
              <a:rPr lang="en-US" dirty="0"/>
              <a:t>Is (predicted) mode preference associated with mode choice?</a:t>
            </a:r>
          </a:p>
          <a:p>
            <a:pPr lvl="1"/>
            <a:r>
              <a:rPr lang="en-US" dirty="0"/>
              <a:t>Including for a different survey </a:t>
            </a:r>
          </a:p>
        </p:txBody>
      </p:sp>
      <p:sp>
        <p:nvSpPr>
          <p:cNvPr id="4" name="Slide Number Placeholder 3">
            <a:extLst>
              <a:ext uri="{FF2B5EF4-FFF2-40B4-BE49-F238E27FC236}">
                <a16:creationId xmlns:a16="http://schemas.microsoft.com/office/drawing/2014/main" id="{19D1FE62-2307-B4E4-308B-E110D82F28AB}"/>
              </a:ext>
            </a:extLst>
          </p:cNvPr>
          <p:cNvSpPr>
            <a:spLocks noGrp="1"/>
          </p:cNvSpPr>
          <p:nvPr>
            <p:ph type="sldNum" sz="quarter" idx="12"/>
          </p:nvPr>
        </p:nvSpPr>
        <p:spPr/>
        <p:txBody>
          <a:bodyPr/>
          <a:lstStyle/>
          <a:p>
            <a:fld id="{F50CB28B-2BE7-493C-A912-81F8CC61DD4C}" type="slidenum">
              <a:rPr lang="en-US" smtClean="0"/>
              <a:t>3</a:t>
            </a:fld>
            <a:endParaRPr lang="en-US"/>
          </a:p>
        </p:txBody>
      </p:sp>
    </p:spTree>
    <p:extLst>
      <p:ext uri="{BB962C8B-B14F-4D97-AF65-F5344CB8AC3E}">
        <p14:creationId xmlns:p14="http://schemas.microsoft.com/office/powerpoint/2010/main" val="15378953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FC8D9-4B0B-969A-E6E7-B2BA9070740E}"/>
              </a:ext>
            </a:extLst>
          </p:cNvPr>
          <p:cNvSpPr>
            <a:spLocks noGrp="1"/>
          </p:cNvSpPr>
          <p:nvPr>
            <p:ph type="title"/>
          </p:nvPr>
        </p:nvSpPr>
        <p:spPr>
          <a:xfrm>
            <a:off x="0" y="0"/>
            <a:ext cx="12191999" cy="1325563"/>
          </a:xfrm>
        </p:spPr>
        <p:txBody>
          <a:bodyPr>
            <a:normAutofit fontScale="90000"/>
          </a:bodyPr>
          <a:lstStyle/>
          <a:p>
            <a:r>
              <a:rPr lang="en-US" dirty="0"/>
              <a:t>2023 web preference deciles, using the 2022 Model 1 coefficients, are associated with web selection rates, and best at predicting “not web.”</a:t>
            </a:r>
          </a:p>
        </p:txBody>
      </p:sp>
      <p:graphicFrame>
        <p:nvGraphicFramePr>
          <p:cNvPr id="7" name="Content Placeholder 6">
            <a:extLst>
              <a:ext uri="{FF2B5EF4-FFF2-40B4-BE49-F238E27FC236}">
                <a16:creationId xmlns:a16="http://schemas.microsoft.com/office/drawing/2014/main" id="{6C8507E8-9982-BD30-CD2A-FA7E4E85A9D1}"/>
              </a:ext>
            </a:extLst>
          </p:cNvPr>
          <p:cNvGraphicFramePr>
            <a:graphicFrameLocks noGrp="1"/>
          </p:cNvGraphicFramePr>
          <p:nvPr>
            <p:ph idx="1"/>
            <p:extLst>
              <p:ext uri="{D42A27DB-BD31-4B8C-83A1-F6EECF244321}">
                <p14:modId xmlns:p14="http://schemas.microsoft.com/office/powerpoint/2010/main" val="712045672"/>
              </p:ext>
            </p:extLst>
          </p:nvPr>
        </p:nvGraphicFramePr>
        <p:xfrm>
          <a:off x="318052" y="1411357"/>
          <a:ext cx="11618844" cy="5310118"/>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A0553B4F-01F8-55F0-3AA9-645E88541B6A}"/>
              </a:ext>
            </a:extLst>
          </p:cNvPr>
          <p:cNvSpPr>
            <a:spLocks noGrp="1"/>
          </p:cNvSpPr>
          <p:nvPr>
            <p:ph type="sldNum" sz="quarter" idx="12"/>
          </p:nvPr>
        </p:nvSpPr>
        <p:spPr/>
        <p:txBody>
          <a:bodyPr/>
          <a:lstStyle/>
          <a:p>
            <a:fld id="{F50CB28B-2BE7-493C-A912-81F8CC61DD4C}" type="slidenum">
              <a:rPr lang="en-US" smtClean="0"/>
              <a:t>30</a:t>
            </a:fld>
            <a:endParaRPr lang="en-US"/>
          </a:p>
        </p:txBody>
      </p:sp>
      <p:sp>
        <p:nvSpPr>
          <p:cNvPr id="3" name="Rectangle 2">
            <a:extLst>
              <a:ext uri="{FF2B5EF4-FFF2-40B4-BE49-F238E27FC236}">
                <a16:creationId xmlns:a16="http://schemas.microsoft.com/office/drawing/2014/main" id="{23601688-595D-6C81-E41C-A9C2A560B476}"/>
              </a:ext>
            </a:extLst>
          </p:cNvPr>
          <p:cNvSpPr/>
          <p:nvPr/>
        </p:nvSpPr>
        <p:spPr>
          <a:xfrm>
            <a:off x="10301591" y="3579779"/>
            <a:ext cx="1572357" cy="111868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Area under the ROC = 0.735</a:t>
            </a:r>
          </a:p>
        </p:txBody>
      </p:sp>
      <p:sp>
        <p:nvSpPr>
          <p:cNvPr id="5" name="Rectangle 4">
            <a:extLst>
              <a:ext uri="{FF2B5EF4-FFF2-40B4-BE49-F238E27FC236}">
                <a16:creationId xmlns:a16="http://schemas.microsoft.com/office/drawing/2014/main" id="{7D7674BE-B10F-7B03-37E6-0D4F78537E70}"/>
              </a:ext>
            </a:extLst>
          </p:cNvPr>
          <p:cNvSpPr/>
          <p:nvPr/>
        </p:nvSpPr>
        <p:spPr>
          <a:xfrm>
            <a:off x="1426029" y="3810000"/>
            <a:ext cx="2155371" cy="2231571"/>
          </a:xfrm>
          <a:prstGeom prst="rect">
            <a:avLst/>
          </a:prstGeom>
          <a:noFill/>
          <a:ln w="571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060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463" y="74882"/>
            <a:ext cx="10515600" cy="1325563"/>
          </a:xfrm>
        </p:spPr>
        <p:txBody>
          <a:bodyPr/>
          <a:lstStyle/>
          <a:p>
            <a:r>
              <a:rPr lang="en-US" dirty="0"/>
              <a:t>Summary </a:t>
            </a:r>
          </a:p>
        </p:txBody>
      </p:sp>
      <p:sp>
        <p:nvSpPr>
          <p:cNvPr id="3" name="Content Placeholder 2"/>
          <p:cNvSpPr>
            <a:spLocks noGrp="1"/>
          </p:cNvSpPr>
          <p:nvPr>
            <p:ph idx="1"/>
          </p:nvPr>
        </p:nvSpPr>
        <p:spPr>
          <a:xfrm>
            <a:off x="233463" y="1536970"/>
            <a:ext cx="11809379" cy="5321030"/>
          </a:xfrm>
          <a:noFill/>
        </p:spPr>
        <p:txBody>
          <a:bodyPr>
            <a:normAutofit lnSpcReduction="10000"/>
          </a:bodyPr>
          <a:lstStyle/>
          <a:p>
            <a:r>
              <a:rPr lang="en-US" dirty="0"/>
              <a:t>Adults can still report mode preferences, with about half reporting a preference for mail surveys and half reporting a preference for web surveys.</a:t>
            </a:r>
          </a:p>
          <a:p>
            <a:endParaRPr lang="en-US" dirty="0"/>
          </a:p>
          <a:p>
            <a:r>
              <a:rPr lang="en-US" dirty="0"/>
              <a:t>Mode access, mode familiarity, and cognitive and physical abilities predict self-reported mode preferences. </a:t>
            </a:r>
          </a:p>
          <a:p>
            <a:pPr lvl="1"/>
            <a:r>
              <a:rPr lang="en-US" dirty="0"/>
              <a:t>As in past research, measures of external distractions and trust and legitimacy proxies are not associated with mode preferences.</a:t>
            </a:r>
          </a:p>
          <a:p>
            <a:endParaRPr lang="en-US" dirty="0"/>
          </a:p>
          <a:p>
            <a:r>
              <a:rPr lang="en-US" dirty="0"/>
              <a:t>If the goal is to tailor modes to anticipated survey mode preferences:</a:t>
            </a:r>
          </a:p>
          <a:p>
            <a:pPr lvl="1"/>
            <a:r>
              <a:rPr lang="en-US" dirty="0"/>
              <a:t>Demographic measures that are associated with access to the internet and cognitive and physical abilities continue to be good predictors of mode preference.</a:t>
            </a:r>
          </a:p>
          <a:p>
            <a:pPr lvl="2"/>
            <a:r>
              <a:rPr lang="en-US" dirty="0"/>
              <a:t>And are associated with mode selection!</a:t>
            </a:r>
          </a:p>
          <a:p>
            <a:pPr lvl="1"/>
            <a:r>
              <a:rPr lang="en-US" dirty="0"/>
              <a:t>We could benefit from appending measures of these demographics to sample frames as well as consumer data about non-food purchases and measures of mode familiarity.</a:t>
            </a:r>
          </a:p>
          <a:p>
            <a:pPr marL="457200" lvl="1" indent="0">
              <a:buNone/>
            </a:pPr>
            <a:endParaRPr lang="en-US" dirty="0"/>
          </a:p>
        </p:txBody>
      </p:sp>
      <p:sp>
        <p:nvSpPr>
          <p:cNvPr id="4" name="Slide Number Placeholder 3">
            <a:extLst>
              <a:ext uri="{FF2B5EF4-FFF2-40B4-BE49-F238E27FC236}">
                <a16:creationId xmlns:a16="http://schemas.microsoft.com/office/drawing/2014/main" id="{A0C0316E-F071-980D-B5A4-39714C5D4AF3}"/>
              </a:ext>
            </a:extLst>
          </p:cNvPr>
          <p:cNvSpPr>
            <a:spLocks noGrp="1"/>
          </p:cNvSpPr>
          <p:nvPr>
            <p:ph type="sldNum" sz="quarter" idx="12"/>
          </p:nvPr>
        </p:nvSpPr>
        <p:spPr>
          <a:xfrm>
            <a:off x="8610600" y="6356350"/>
            <a:ext cx="2743200" cy="365125"/>
          </a:xfrm>
        </p:spPr>
        <p:txBody>
          <a:bodyPr/>
          <a:lstStyle/>
          <a:p>
            <a:fld id="{F50CB28B-2BE7-493C-A912-81F8CC61DD4C}" type="slidenum">
              <a:rPr lang="en-US" smtClean="0"/>
              <a:pPr/>
              <a:t>31</a:t>
            </a:fld>
            <a:endParaRPr lang="en-US"/>
          </a:p>
        </p:txBody>
      </p:sp>
    </p:spTree>
    <p:extLst>
      <p:ext uri="{BB962C8B-B14F-4D97-AF65-F5344CB8AC3E}">
        <p14:creationId xmlns:p14="http://schemas.microsoft.com/office/powerpoint/2010/main" val="2976760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US" dirty="0"/>
              <a:t>Limitations and Next Steps</a:t>
            </a:r>
          </a:p>
        </p:txBody>
      </p:sp>
      <p:sp>
        <p:nvSpPr>
          <p:cNvPr id="3" name="Content Placeholder 2"/>
          <p:cNvSpPr>
            <a:spLocks noGrp="1"/>
          </p:cNvSpPr>
          <p:nvPr>
            <p:ph idx="1"/>
          </p:nvPr>
        </p:nvSpPr>
        <p:spPr>
          <a:xfrm>
            <a:off x="838200" y="1825625"/>
            <a:ext cx="10515600" cy="4351338"/>
          </a:xfrm>
        </p:spPr>
        <p:txBody>
          <a:bodyPr>
            <a:normAutofit/>
          </a:bodyPr>
          <a:lstStyle/>
          <a:p>
            <a:r>
              <a:rPr lang="en-US" dirty="0"/>
              <a:t>Because this study was conducted via only mail and web, we have selected out the people who truly prefer interviewer administration.</a:t>
            </a:r>
          </a:p>
          <a:p>
            <a:pPr lvl="1"/>
            <a:r>
              <a:rPr lang="en-US" dirty="0"/>
              <a:t>But many surveys are only using mail and web these days.</a:t>
            </a:r>
          </a:p>
          <a:p>
            <a:endParaRPr lang="en-US" dirty="0"/>
          </a:p>
          <a:p>
            <a:r>
              <a:rPr lang="en-US" dirty="0"/>
              <a:t>Nebraskans may be different from other people.</a:t>
            </a:r>
          </a:p>
          <a:p>
            <a:pPr lvl="1"/>
            <a:r>
              <a:rPr lang="en-US" dirty="0"/>
              <a:t>But this is a general population cross-sectional probability-based survey, so likely to apply to many other situations.</a:t>
            </a:r>
          </a:p>
          <a:p>
            <a:pPr lvl="1"/>
            <a:endParaRPr lang="en-US" dirty="0"/>
          </a:p>
          <a:p>
            <a:r>
              <a:rPr lang="en-US" dirty="0"/>
              <a:t>Explore how well linked / merged indicators on the frame of these demographic variables predict mode preferences</a:t>
            </a:r>
          </a:p>
          <a:p>
            <a:pPr lvl="1"/>
            <a:endParaRPr lang="en-US" dirty="0"/>
          </a:p>
        </p:txBody>
      </p:sp>
      <p:sp>
        <p:nvSpPr>
          <p:cNvPr id="4" name="Slide Number Placeholder 3">
            <a:extLst>
              <a:ext uri="{FF2B5EF4-FFF2-40B4-BE49-F238E27FC236}">
                <a16:creationId xmlns:a16="http://schemas.microsoft.com/office/drawing/2014/main" id="{E59B89CE-CF97-A823-F390-AC7841FD00DF}"/>
              </a:ext>
            </a:extLst>
          </p:cNvPr>
          <p:cNvSpPr>
            <a:spLocks noGrp="1"/>
          </p:cNvSpPr>
          <p:nvPr>
            <p:ph type="sldNum" sz="quarter" idx="12"/>
          </p:nvPr>
        </p:nvSpPr>
        <p:spPr>
          <a:xfrm>
            <a:off x="8610600" y="6356350"/>
            <a:ext cx="2743200" cy="365125"/>
          </a:xfrm>
        </p:spPr>
        <p:txBody>
          <a:bodyPr/>
          <a:lstStyle/>
          <a:p>
            <a:fld id="{F50CB28B-2BE7-493C-A912-81F8CC61DD4C}" type="slidenum">
              <a:rPr lang="en-US" smtClean="0"/>
              <a:pPr/>
              <a:t>32</a:t>
            </a:fld>
            <a:endParaRPr lang="en-US"/>
          </a:p>
        </p:txBody>
      </p:sp>
    </p:spTree>
    <p:extLst>
      <p:ext uri="{BB962C8B-B14F-4D97-AF65-F5344CB8AC3E}">
        <p14:creationId xmlns:p14="http://schemas.microsoft.com/office/powerpoint/2010/main" val="3391843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C1E2A18-C9D9-F5B5-0FF2-D1E5B518E782}"/>
              </a:ext>
            </a:extLst>
          </p:cNvPr>
          <p:cNvSpPr>
            <a:spLocks noGrp="1"/>
          </p:cNvSpPr>
          <p:nvPr>
            <p:ph type="ctrTitle"/>
          </p:nvPr>
        </p:nvSpPr>
        <p:spPr/>
        <p:txBody>
          <a:bodyPr/>
          <a:lstStyle/>
          <a:p>
            <a:r>
              <a:rPr lang="en-US" dirty="0"/>
              <a:t>Thank you!</a:t>
            </a:r>
          </a:p>
        </p:txBody>
      </p:sp>
      <p:sp>
        <p:nvSpPr>
          <p:cNvPr id="6" name="Subtitle 5">
            <a:extLst>
              <a:ext uri="{FF2B5EF4-FFF2-40B4-BE49-F238E27FC236}">
                <a16:creationId xmlns:a16="http://schemas.microsoft.com/office/drawing/2014/main" id="{10ECFE3B-89C5-F123-5DB9-151ED03FE1C8}"/>
              </a:ext>
            </a:extLst>
          </p:cNvPr>
          <p:cNvSpPr>
            <a:spLocks noGrp="1"/>
          </p:cNvSpPr>
          <p:nvPr>
            <p:ph type="subTitle" idx="1"/>
          </p:nvPr>
        </p:nvSpPr>
        <p:spPr/>
        <p:txBody>
          <a:bodyPr/>
          <a:lstStyle/>
          <a:p>
            <a:r>
              <a:rPr lang="en-US" dirty="0">
                <a:hlinkClick r:id="rId2"/>
              </a:rPr>
              <a:t>kolson5@unl.edu</a:t>
            </a:r>
            <a:endParaRPr lang="en-US" dirty="0"/>
          </a:p>
          <a:p>
            <a:r>
              <a:rPr lang="en-US" dirty="0">
                <a:hlinkClick r:id="rId3"/>
              </a:rPr>
              <a:t>jsmyth2@unl.edu</a:t>
            </a:r>
            <a:r>
              <a:rPr lang="en-US" dirty="0"/>
              <a:t> </a:t>
            </a:r>
          </a:p>
        </p:txBody>
      </p:sp>
      <p:sp>
        <p:nvSpPr>
          <p:cNvPr id="4" name="Slide Number Placeholder 3">
            <a:extLst>
              <a:ext uri="{FF2B5EF4-FFF2-40B4-BE49-F238E27FC236}">
                <a16:creationId xmlns:a16="http://schemas.microsoft.com/office/drawing/2014/main" id="{5BDA909E-99B6-F604-601A-C70CB211703F}"/>
              </a:ext>
            </a:extLst>
          </p:cNvPr>
          <p:cNvSpPr>
            <a:spLocks noGrp="1"/>
          </p:cNvSpPr>
          <p:nvPr>
            <p:ph type="sldNum" sz="quarter" idx="12"/>
          </p:nvPr>
        </p:nvSpPr>
        <p:spPr/>
        <p:txBody>
          <a:bodyPr/>
          <a:lstStyle/>
          <a:p>
            <a:fld id="{F50CB28B-2BE7-493C-A912-81F8CC61DD4C}" type="slidenum">
              <a:rPr lang="en-US" smtClean="0"/>
              <a:t>33</a:t>
            </a:fld>
            <a:endParaRPr lang="en-US"/>
          </a:p>
        </p:txBody>
      </p:sp>
    </p:spTree>
    <p:extLst>
      <p:ext uri="{BB962C8B-B14F-4D97-AF65-F5344CB8AC3E}">
        <p14:creationId xmlns:p14="http://schemas.microsoft.com/office/powerpoint/2010/main" val="37964135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252EB-4B80-2411-0946-1A6B9976EB0D}"/>
              </a:ext>
            </a:extLst>
          </p:cNvPr>
          <p:cNvSpPr>
            <a:spLocks noGrp="1"/>
          </p:cNvSpPr>
          <p:nvPr>
            <p:ph type="title"/>
          </p:nvPr>
        </p:nvSpPr>
        <p:spPr>
          <a:xfrm>
            <a:off x="474406" y="136525"/>
            <a:ext cx="11316929" cy="1325563"/>
          </a:xfrm>
        </p:spPr>
        <p:txBody>
          <a:bodyPr>
            <a:normAutofit fontScale="90000"/>
          </a:bodyPr>
          <a:lstStyle/>
          <a:p>
            <a:r>
              <a:rPr lang="en-US" dirty="0"/>
              <a:t>No differences in mode preferences between women and men for any modes other than computer web, which women prefer less than men.</a:t>
            </a:r>
          </a:p>
        </p:txBody>
      </p:sp>
      <p:sp>
        <p:nvSpPr>
          <p:cNvPr id="3" name="Slide Number Placeholder 2">
            <a:extLst>
              <a:ext uri="{FF2B5EF4-FFF2-40B4-BE49-F238E27FC236}">
                <a16:creationId xmlns:a16="http://schemas.microsoft.com/office/drawing/2014/main" id="{E2489D47-C2B2-AF88-95DA-76F9F6C041C6}"/>
              </a:ext>
            </a:extLst>
          </p:cNvPr>
          <p:cNvSpPr>
            <a:spLocks noGrp="1"/>
          </p:cNvSpPr>
          <p:nvPr>
            <p:ph type="sldNum" sz="quarter" idx="12"/>
          </p:nvPr>
        </p:nvSpPr>
        <p:spPr/>
        <p:txBody>
          <a:bodyPr/>
          <a:lstStyle/>
          <a:p>
            <a:fld id="{F50CB28B-2BE7-493C-A912-81F8CC61DD4C}" type="slidenum">
              <a:rPr lang="en-US" smtClean="0"/>
              <a:t>34</a:t>
            </a:fld>
            <a:endParaRPr lang="en-US"/>
          </a:p>
        </p:txBody>
      </p:sp>
      <p:graphicFrame>
        <p:nvGraphicFramePr>
          <p:cNvPr id="10" name="Chart 9">
            <a:extLst>
              <a:ext uri="{FF2B5EF4-FFF2-40B4-BE49-F238E27FC236}">
                <a16:creationId xmlns:a16="http://schemas.microsoft.com/office/drawing/2014/main" id="{953A9494-7C16-8363-ECE2-594C34397058}"/>
              </a:ext>
            </a:extLst>
          </p:cNvPr>
          <p:cNvGraphicFramePr/>
          <p:nvPr/>
        </p:nvGraphicFramePr>
        <p:xfrm>
          <a:off x="245806" y="1320186"/>
          <a:ext cx="11415251" cy="541866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626418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252EB-4B80-2411-0946-1A6B9976EB0D}"/>
              </a:ext>
            </a:extLst>
          </p:cNvPr>
          <p:cNvSpPr>
            <a:spLocks noGrp="1"/>
          </p:cNvSpPr>
          <p:nvPr>
            <p:ph type="title"/>
          </p:nvPr>
        </p:nvSpPr>
        <p:spPr>
          <a:xfrm>
            <a:off x="474406" y="136525"/>
            <a:ext cx="11316929" cy="1325563"/>
          </a:xfrm>
        </p:spPr>
        <p:txBody>
          <a:bodyPr>
            <a:normAutofit fontScale="90000"/>
          </a:bodyPr>
          <a:lstStyle/>
          <a:p>
            <a:r>
              <a:rPr lang="en-US" dirty="0"/>
              <a:t>Web preference – and especially computer web preference - increases as income increases. Mail is the primary preferred mode for lower income adults.</a:t>
            </a:r>
          </a:p>
        </p:txBody>
      </p:sp>
      <p:sp>
        <p:nvSpPr>
          <p:cNvPr id="3" name="Slide Number Placeholder 2">
            <a:extLst>
              <a:ext uri="{FF2B5EF4-FFF2-40B4-BE49-F238E27FC236}">
                <a16:creationId xmlns:a16="http://schemas.microsoft.com/office/drawing/2014/main" id="{E2489D47-C2B2-AF88-95DA-76F9F6C041C6}"/>
              </a:ext>
            </a:extLst>
          </p:cNvPr>
          <p:cNvSpPr>
            <a:spLocks noGrp="1"/>
          </p:cNvSpPr>
          <p:nvPr>
            <p:ph type="sldNum" sz="quarter" idx="12"/>
          </p:nvPr>
        </p:nvSpPr>
        <p:spPr/>
        <p:txBody>
          <a:bodyPr/>
          <a:lstStyle/>
          <a:p>
            <a:fld id="{F50CB28B-2BE7-493C-A912-81F8CC61DD4C}" type="slidenum">
              <a:rPr lang="en-US" smtClean="0"/>
              <a:t>35</a:t>
            </a:fld>
            <a:endParaRPr lang="en-US"/>
          </a:p>
        </p:txBody>
      </p:sp>
      <p:graphicFrame>
        <p:nvGraphicFramePr>
          <p:cNvPr id="10" name="Chart 9">
            <a:extLst>
              <a:ext uri="{FF2B5EF4-FFF2-40B4-BE49-F238E27FC236}">
                <a16:creationId xmlns:a16="http://schemas.microsoft.com/office/drawing/2014/main" id="{953A9494-7C16-8363-ECE2-594C34397058}"/>
              </a:ext>
            </a:extLst>
          </p:cNvPr>
          <p:cNvGraphicFramePr/>
          <p:nvPr/>
        </p:nvGraphicFramePr>
        <p:xfrm>
          <a:off x="245806" y="1320186"/>
          <a:ext cx="11415251" cy="541866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608734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82907"/>
          </a:xfrm>
        </p:spPr>
        <p:txBody>
          <a:bodyPr/>
          <a:lstStyle/>
          <a:p>
            <a:r>
              <a:rPr lang="en-US" dirty="0"/>
              <a:t>Why revisit mode preferences now?</a:t>
            </a:r>
          </a:p>
        </p:txBody>
      </p:sp>
      <p:sp>
        <p:nvSpPr>
          <p:cNvPr id="3" name="Content Placeholder 2"/>
          <p:cNvSpPr>
            <a:spLocks noGrp="1"/>
          </p:cNvSpPr>
          <p:nvPr>
            <p:ph idx="1"/>
          </p:nvPr>
        </p:nvSpPr>
        <p:spPr>
          <a:xfrm>
            <a:off x="1" y="1248032"/>
            <a:ext cx="11887200" cy="5609968"/>
          </a:xfrm>
        </p:spPr>
        <p:txBody>
          <a:bodyPr>
            <a:normAutofit/>
          </a:bodyPr>
          <a:lstStyle/>
          <a:p>
            <a:r>
              <a:rPr lang="en-US" sz="3200" dirty="0"/>
              <a:t>A lot has changed in the last 15+ years </a:t>
            </a:r>
          </a:p>
          <a:p>
            <a:pPr marL="0" indent="0">
              <a:buNone/>
            </a:pPr>
            <a:endParaRPr lang="en-US" sz="3200" dirty="0"/>
          </a:p>
          <a:p>
            <a:pPr lvl="1"/>
            <a:r>
              <a:rPr lang="en-US" sz="2800" dirty="0"/>
              <a:t>Technology:</a:t>
            </a:r>
          </a:p>
          <a:p>
            <a:pPr lvl="2"/>
            <a:r>
              <a:rPr lang="en-US" sz="2400" dirty="0"/>
              <a:t>Increased internet and smartphone adoption </a:t>
            </a:r>
          </a:p>
          <a:p>
            <a:pPr lvl="2"/>
            <a:r>
              <a:rPr lang="en-US" sz="2400" dirty="0"/>
              <a:t>Home internet now looks very different – dial up, broadband, satellite, cellular</a:t>
            </a:r>
          </a:p>
          <a:p>
            <a:pPr lvl="2"/>
            <a:r>
              <a:rPr lang="en-US" sz="2400" dirty="0"/>
              <a:t>People interact with the internet differently – computers, smartphones, tablets, game systems, TVs, etc. </a:t>
            </a:r>
          </a:p>
          <a:p>
            <a:pPr marL="914400" lvl="2" indent="0">
              <a:buNone/>
            </a:pPr>
            <a:endParaRPr lang="en-US" sz="2400" dirty="0"/>
          </a:p>
          <a:p>
            <a:pPr lvl="1"/>
            <a:r>
              <a:rPr lang="en-US" sz="2800" dirty="0"/>
              <a:t>Culture and Politics: </a:t>
            </a:r>
          </a:p>
          <a:p>
            <a:pPr lvl="2"/>
            <a:r>
              <a:rPr lang="en-US" sz="2400" dirty="0"/>
              <a:t>More communication and commerce now happens online (accelerated by COVID-19)</a:t>
            </a:r>
          </a:p>
          <a:p>
            <a:pPr lvl="2"/>
            <a:r>
              <a:rPr lang="en-US" sz="2400" dirty="0"/>
              <a:t>Increased attention to false information online</a:t>
            </a:r>
          </a:p>
          <a:p>
            <a:pPr lvl="2"/>
            <a:r>
              <a:rPr lang="en-US" sz="2400" dirty="0"/>
              <a:t>Disruptions to mail systems – delays, interruptions, political wrangling, threatened driver strikes</a:t>
            </a:r>
          </a:p>
          <a:p>
            <a:pPr lvl="2"/>
            <a:endParaRPr lang="en-US" sz="2400" dirty="0"/>
          </a:p>
          <a:p>
            <a:endParaRPr lang="en-US" sz="3200" dirty="0"/>
          </a:p>
        </p:txBody>
      </p:sp>
      <p:sp>
        <p:nvSpPr>
          <p:cNvPr id="4" name="Slide Number Placeholder 3">
            <a:extLst>
              <a:ext uri="{FF2B5EF4-FFF2-40B4-BE49-F238E27FC236}">
                <a16:creationId xmlns:a16="http://schemas.microsoft.com/office/drawing/2014/main" id="{E7FA3A64-8822-8236-ACB3-37D27DF27313}"/>
              </a:ext>
            </a:extLst>
          </p:cNvPr>
          <p:cNvSpPr>
            <a:spLocks noGrp="1"/>
          </p:cNvSpPr>
          <p:nvPr>
            <p:ph type="sldNum" sz="quarter" idx="12"/>
          </p:nvPr>
        </p:nvSpPr>
        <p:spPr/>
        <p:txBody>
          <a:bodyPr/>
          <a:lstStyle/>
          <a:p>
            <a:fld id="{F50CB28B-2BE7-493C-A912-81F8CC61DD4C}" type="slidenum">
              <a:rPr lang="en-US" smtClean="0"/>
              <a:pPr/>
              <a:t>36</a:t>
            </a:fld>
            <a:endParaRPr lang="en-US"/>
          </a:p>
        </p:txBody>
      </p:sp>
    </p:spTree>
    <p:extLst>
      <p:ext uri="{BB962C8B-B14F-4D97-AF65-F5344CB8AC3E}">
        <p14:creationId xmlns:p14="http://schemas.microsoft.com/office/powerpoint/2010/main" val="2564194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8724BDF1-8D71-7D88-384F-6B95709D72CA}"/>
              </a:ext>
            </a:extLst>
          </p:cNvPr>
          <p:cNvSpPr>
            <a:spLocks noGrp="1"/>
          </p:cNvSpPr>
          <p:nvPr>
            <p:ph type="sldNum" sz="quarter" idx="12"/>
          </p:nvPr>
        </p:nvSpPr>
        <p:spPr/>
        <p:txBody>
          <a:bodyPr/>
          <a:lstStyle/>
          <a:p>
            <a:fld id="{F50CB28B-2BE7-493C-A912-81F8CC61DD4C}" type="slidenum">
              <a:rPr lang="en-US" smtClean="0"/>
              <a:t>37</a:t>
            </a:fld>
            <a:endParaRPr lang="en-US"/>
          </a:p>
        </p:txBody>
      </p:sp>
      <p:sp>
        <p:nvSpPr>
          <p:cNvPr id="5" name="Rectangle: Rounded Corners 4">
            <a:extLst>
              <a:ext uri="{FF2B5EF4-FFF2-40B4-BE49-F238E27FC236}">
                <a16:creationId xmlns:a16="http://schemas.microsoft.com/office/drawing/2014/main" id="{9E29C388-A21B-4BEC-1223-16711C1A124F}"/>
              </a:ext>
            </a:extLst>
          </p:cNvPr>
          <p:cNvSpPr/>
          <p:nvPr/>
        </p:nvSpPr>
        <p:spPr>
          <a:xfrm>
            <a:off x="4077766" y="5613946"/>
            <a:ext cx="6902442" cy="896268"/>
          </a:xfrm>
          <a:prstGeom prst="roundRect">
            <a:avLst>
              <a:gd name="adj" fmla="val 23145"/>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Stated Mode Preference</a:t>
            </a:r>
          </a:p>
        </p:txBody>
      </p:sp>
      <p:sp>
        <p:nvSpPr>
          <p:cNvPr id="6" name="Rectangle: Rounded Corners 5">
            <a:extLst>
              <a:ext uri="{FF2B5EF4-FFF2-40B4-BE49-F238E27FC236}">
                <a16:creationId xmlns:a16="http://schemas.microsoft.com/office/drawing/2014/main" id="{DE13563F-5A11-FA7D-A344-18FDF6741DCF}"/>
              </a:ext>
            </a:extLst>
          </p:cNvPr>
          <p:cNvSpPr/>
          <p:nvPr/>
        </p:nvSpPr>
        <p:spPr>
          <a:xfrm>
            <a:off x="186204" y="113079"/>
            <a:ext cx="3002164" cy="5093734"/>
          </a:xfrm>
          <a:prstGeom prst="roundRect">
            <a:avLst>
              <a:gd name="adj" fmla="val 6274"/>
            </a:avLst>
          </a:prstGeom>
          <a:solidFill>
            <a:schemeClr val="bg1"/>
          </a:solidFill>
          <a:ln w="25400"/>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lang="en-US" sz="2000" b="1" dirty="0">
                <a:solidFill>
                  <a:schemeClr val="tx1"/>
                </a:solidFill>
              </a:rPr>
              <a:t>Mode Access</a:t>
            </a:r>
          </a:p>
          <a:p>
            <a:pPr marL="285750" indent="-285750">
              <a:buFont typeface="Arial" panose="020B0604020202020204" pitchFamily="34" charset="0"/>
              <a:buChar char="•"/>
            </a:pPr>
            <a:r>
              <a:rPr lang="en-US" sz="2000" dirty="0">
                <a:solidFill>
                  <a:schemeClr val="tx1"/>
                </a:solidFill>
              </a:rPr>
              <a:t>Sex</a:t>
            </a:r>
          </a:p>
          <a:p>
            <a:pPr marL="285750" indent="-285750">
              <a:buFont typeface="Arial" panose="020B0604020202020204" pitchFamily="34" charset="0"/>
              <a:buChar char="•"/>
            </a:pPr>
            <a:r>
              <a:rPr lang="en-US" sz="2000" dirty="0">
                <a:solidFill>
                  <a:schemeClr val="tx1"/>
                </a:solidFill>
              </a:rPr>
              <a:t>Age</a:t>
            </a:r>
          </a:p>
          <a:p>
            <a:pPr marL="285750" indent="-285750">
              <a:buFont typeface="Arial" panose="020B0604020202020204" pitchFamily="34" charset="0"/>
              <a:buChar char="•"/>
            </a:pPr>
            <a:r>
              <a:rPr lang="en-US" sz="2000" dirty="0">
                <a:solidFill>
                  <a:schemeClr val="tx1"/>
                </a:solidFill>
              </a:rPr>
              <a:t>Income</a:t>
            </a:r>
          </a:p>
          <a:p>
            <a:pPr marL="285750" indent="-285750">
              <a:buFont typeface="Arial" panose="020B0604020202020204" pitchFamily="34" charset="0"/>
              <a:buChar char="•"/>
            </a:pPr>
            <a:r>
              <a:rPr lang="en-US" sz="2000" dirty="0">
                <a:solidFill>
                  <a:schemeClr val="tx1"/>
                </a:solidFill>
              </a:rPr>
              <a:t>Race</a:t>
            </a:r>
          </a:p>
          <a:p>
            <a:pPr marL="285750" indent="-285750">
              <a:buFont typeface="Arial" panose="020B0604020202020204" pitchFamily="34" charset="0"/>
              <a:buChar char="•"/>
            </a:pPr>
            <a:r>
              <a:rPr lang="en-US" sz="2000" dirty="0">
                <a:solidFill>
                  <a:schemeClr val="tx1"/>
                </a:solidFill>
              </a:rPr>
              <a:t>Urbanicity</a:t>
            </a:r>
          </a:p>
          <a:p>
            <a:pPr marL="285750" indent="-285750">
              <a:buFont typeface="Arial" panose="020B0604020202020204" pitchFamily="34" charset="0"/>
              <a:buChar char="•"/>
            </a:pPr>
            <a:r>
              <a:rPr lang="en-US" sz="2000" dirty="0">
                <a:solidFill>
                  <a:schemeClr val="tx1"/>
                </a:solidFill>
              </a:rPr>
              <a:t>Own vs. Rent Home</a:t>
            </a:r>
          </a:p>
          <a:p>
            <a:pPr marL="285750" indent="-285750">
              <a:buFont typeface="Arial" panose="020B0604020202020204" pitchFamily="34" charset="0"/>
              <a:buChar char="•"/>
            </a:pPr>
            <a:r>
              <a:rPr lang="en-US" sz="2000" dirty="0">
                <a:solidFill>
                  <a:schemeClr val="tx1"/>
                </a:solidFill>
              </a:rPr>
              <a:t>Home Type </a:t>
            </a:r>
          </a:p>
          <a:p>
            <a:r>
              <a:rPr lang="en-US" sz="2000" dirty="0">
                <a:solidFill>
                  <a:schemeClr val="tx1"/>
                </a:solidFill>
              </a:rPr>
              <a:t>_____________________</a:t>
            </a:r>
          </a:p>
          <a:p>
            <a:pPr marL="285750" indent="-285750">
              <a:buFont typeface="Arial" panose="020B0604020202020204" pitchFamily="34" charset="0"/>
              <a:buChar char="•"/>
            </a:pPr>
            <a:r>
              <a:rPr lang="en-US" sz="2000" dirty="0">
                <a:solidFill>
                  <a:srgbClr val="FF0000"/>
                </a:solidFill>
              </a:rPr>
              <a:t>Home broadband</a:t>
            </a:r>
          </a:p>
          <a:p>
            <a:pPr marL="285750" indent="-285750">
              <a:buFont typeface="Arial" panose="020B0604020202020204" pitchFamily="34" charset="0"/>
              <a:buChar char="•"/>
            </a:pPr>
            <a:r>
              <a:rPr lang="en-US" sz="2000" dirty="0">
                <a:solidFill>
                  <a:srgbClr val="FF0000"/>
                </a:solidFill>
              </a:rPr>
              <a:t>Cellular internet</a:t>
            </a:r>
          </a:p>
          <a:p>
            <a:pPr marL="285750" indent="-285750">
              <a:buFont typeface="Arial" panose="020B0604020202020204" pitchFamily="34" charset="0"/>
              <a:buChar char="•"/>
            </a:pPr>
            <a:r>
              <a:rPr lang="en-US" sz="2000" dirty="0">
                <a:solidFill>
                  <a:srgbClr val="FF0000"/>
                </a:solidFill>
              </a:rPr>
              <a:t>Smartphone</a:t>
            </a:r>
          </a:p>
          <a:p>
            <a:pPr marL="285750" indent="-285750">
              <a:buFont typeface="Arial" panose="020B0604020202020204" pitchFamily="34" charset="0"/>
              <a:buChar char="•"/>
            </a:pPr>
            <a:r>
              <a:rPr lang="en-US" sz="2000" dirty="0">
                <a:solidFill>
                  <a:srgbClr val="FF0000"/>
                </a:solidFill>
              </a:rPr>
              <a:t>Home landline</a:t>
            </a:r>
          </a:p>
          <a:p>
            <a:pPr algn="ctr"/>
            <a:endParaRPr lang="en-US" sz="2000" b="1" dirty="0"/>
          </a:p>
        </p:txBody>
      </p:sp>
      <p:sp>
        <p:nvSpPr>
          <p:cNvPr id="7" name="Rectangle: Rounded Corners 6">
            <a:extLst>
              <a:ext uri="{FF2B5EF4-FFF2-40B4-BE49-F238E27FC236}">
                <a16:creationId xmlns:a16="http://schemas.microsoft.com/office/drawing/2014/main" id="{0D46C36E-85F1-E2C5-477C-F135FBD9EA8D}"/>
              </a:ext>
            </a:extLst>
          </p:cNvPr>
          <p:cNvSpPr/>
          <p:nvPr/>
        </p:nvSpPr>
        <p:spPr>
          <a:xfrm>
            <a:off x="8079999" y="113079"/>
            <a:ext cx="3840480" cy="1892426"/>
          </a:xfrm>
          <a:prstGeom prst="roundRect">
            <a:avLst/>
          </a:prstGeom>
          <a:solidFill>
            <a:schemeClr val="bg1"/>
          </a:solidFill>
          <a:ln w="25400"/>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lang="en-US" sz="2000" b="1" dirty="0">
                <a:solidFill>
                  <a:schemeClr val="tx1"/>
                </a:solidFill>
              </a:rPr>
              <a:t>External Distractions</a:t>
            </a:r>
          </a:p>
          <a:p>
            <a:pPr marL="285750" indent="-285750">
              <a:buFont typeface="Arial" panose="020B0604020202020204" pitchFamily="34" charset="0"/>
              <a:buChar char="•"/>
            </a:pPr>
            <a:r>
              <a:rPr lang="en-US" sz="2000" dirty="0">
                <a:solidFill>
                  <a:schemeClr val="tx1"/>
                </a:solidFill>
              </a:rPr>
              <a:t>Marital Status</a:t>
            </a:r>
          </a:p>
          <a:p>
            <a:pPr marL="285750" indent="-285750">
              <a:buFont typeface="Arial" panose="020B0604020202020204" pitchFamily="34" charset="0"/>
              <a:buChar char="•"/>
            </a:pPr>
            <a:r>
              <a:rPr lang="en-US" sz="2000" dirty="0">
                <a:solidFill>
                  <a:schemeClr val="tx1"/>
                </a:solidFill>
              </a:rPr>
              <a:t>Kids at Home</a:t>
            </a:r>
          </a:p>
          <a:p>
            <a:pPr marL="285750" indent="-285750">
              <a:buFont typeface="Arial" panose="020B0604020202020204" pitchFamily="34" charset="0"/>
              <a:buChar char="•"/>
            </a:pPr>
            <a:r>
              <a:rPr lang="en-US" sz="2000" dirty="0">
                <a:solidFill>
                  <a:schemeClr val="tx1"/>
                </a:solidFill>
              </a:rPr>
              <a:t>Employment Status</a:t>
            </a:r>
          </a:p>
        </p:txBody>
      </p:sp>
      <p:sp>
        <p:nvSpPr>
          <p:cNvPr id="8" name="Rectangle: Rounded Corners 7">
            <a:extLst>
              <a:ext uri="{FF2B5EF4-FFF2-40B4-BE49-F238E27FC236}">
                <a16:creationId xmlns:a16="http://schemas.microsoft.com/office/drawing/2014/main" id="{A4C216E1-6E3A-9C69-6EED-A34AB7BDA1AE}"/>
              </a:ext>
            </a:extLst>
          </p:cNvPr>
          <p:cNvSpPr/>
          <p:nvPr/>
        </p:nvSpPr>
        <p:spPr>
          <a:xfrm>
            <a:off x="8079999" y="2078388"/>
            <a:ext cx="3840480" cy="1547928"/>
          </a:xfrm>
          <a:prstGeom prst="roundRect">
            <a:avLst/>
          </a:prstGeom>
          <a:solidFill>
            <a:schemeClr val="bg1"/>
          </a:solidFill>
          <a:ln w="25400"/>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lang="en-US" sz="2000" b="1" dirty="0">
                <a:solidFill>
                  <a:schemeClr val="tx1"/>
                </a:solidFill>
              </a:rPr>
              <a:t>Cognitive Abilities</a:t>
            </a:r>
          </a:p>
          <a:p>
            <a:pPr marL="285750" indent="-285750">
              <a:buFont typeface="Arial" panose="020B0604020202020204" pitchFamily="34" charset="0"/>
              <a:buChar char="•"/>
            </a:pPr>
            <a:r>
              <a:rPr lang="en-US" sz="2000" dirty="0">
                <a:solidFill>
                  <a:schemeClr val="tx1"/>
                </a:solidFill>
              </a:rPr>
              <a:t>Education</a:t>
            </a:r>
          </a:p>
          <a:p>
            <a:pPr marL="285750" indent="-285750">
              <a:buFont typeface="Arial" panose="020B0604020202020204" pitchFamily="34" charset="0"/>
              <a:buChar char="•"/>
            </a:pPr>
            <a:r>
              <a:rPr lang="en-US" sz="2000" dirty="0">
                <a:solidFill>
                  <a:srgbClr val="FF0000"/>
                </a:solidFill>
              </a:rPr>
              <a:t>Depressive Symptoms</a:t>
            </a:r>
          </a:p>
          <a:p>
            <a:pPr marL="285750" indent="-285750">
              <a:buFont typeface="Arial" panose="020B0604020202020204" pitchFamily="34" charset="0"/>
              <a:buChar char="•"/>
            </a:pPr>
            <a:r>
              <a:rPr lang="en-US" sz="2000" dirty="0">
                <a:solidFill>
                  <a:srgbClr val="FF0000"/>
                </a:solidFill>
              </a:rPr>
              <a:t>Disability/Chronic Condition</a:t>
            </a:r>
          </a:p>
          <a:p>
            <a:pPr algn="ctr"/>
            <a:endParaRPr lang="en-US" sz="2000" b="1" dirty="0"/>
          </a:p>
        </p:txBody>
      </p:sp>
      <p:cxnSp>
        <p:nvCxnSpPr>
          <p:cNvPr id="9" name="Straight Arrow Connector 8">
            <a:extLst>
              <a:ext uri="{FF2B5EF4-FFF2-40B4-BE49-F238E27FC236}">
                <a16:creationId xmlns:a16="http://schemas.microsoft.com/office/drawing/2014/main" id="{AE193AEC-9095-D7FF-4173-807259EEDF7F}"/>
              </a:ext>
            </a:extLst>
          </p:cNvPr>
          <p:cNvCxnSpPr>
            <a:cxnSpLocks/>
            <a:stCxn id="6" idx="2"/>
            <a:endCxn id="5" idx="0"/>
          </p:cNvCxnSpPr>
          <p:nvPr/>
        </p:nvCxnSpPr>
        <p:spPr>
          <a:xfrm>
            <a:off x="1687286" y="5206813"/>
            <a:ext cx="5841701" cy="407133"/>
          </a:xfrm>
          <a:prstGeom prst="straightConnector1">
            <a:avLst/>
          </a:prstGeom>
          <a:ln w="25400" cap="rnd">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74723337-2FC5-6131-A2BC-31AE1BD95DA8}"/>
              </a:ext>
            </a:extLst>
          </p:cNvPr>
          <p:cNvCxnSpPr>
            <a:cxnSpLocks/>
            <a:stCxn id="7" idx="1"/>
            <a:endCxn id="5" idx="0"/>
          </p:cNvCxnSpPr>
          <p:nvPr/>
        </p:nvCxnSpPr>
        <p:spPr>
          <a:xfrm flipH="1">
            <a:off x="7528987" y="1059292"/>
            <a:ext cx="551012" cy="4554654"/>
          </a:xfrm>
          <a:prstGeom prst="straightConnector1">
            <a:avLst/>
          </a:prstGeom>
          <a:ln w="25400" cap="rnd">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837C5056-154D-F735-32E3-4CBA44BF9BC2}"/>
              </a:ext>
            </a:extLst>
          </p:cNvPr>
          <p:cNvCxnSpPr>
            <a:cxnSpLocks/>
            <a:stCxn id="8" idx="1"/>
            <a:endCxn id="5" idx="0"/>
          </p:cNvCxnSpPr>
          <p:nvPr/>
        </p:nvCxnSpPr>
        <p:spPr>
          <a:xfrm flipH="1">
            <a:off x="7528987" y="2852352"/>
            <a:ext cx="551012" cy="2761594"/>
          </a:xfrm>
          <a:prstGeom prst="straightConnector1">
            <a:avLst/>
          </a:prstGeom>
          <a:ln w="25400" cap="rnd">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45A7CB89-1691-5CEB-80C5-F9009EE11A5C}"/>
              </a:ext>
            </a:extLst>
          </p:cNvPr>
          <p:cNvSpPr/>
          <p:nvPr/>
        </p:nvSpPr>
        <p:spPr>
          <a:xfrm>
            <a:off x="638353" y="5506330"/>
            <a:ext cx="2743200" cy="1111500"/>
          </a:xfrm>
          <a:prstGeom prst="ellipse">
            <a:avLst/>
          </a:prstGeom>
          <a:ln w="25400"/>
        </p:spPr>
        <p:style>
          <a:lnRef idx="2">
            <a:schemeClr val="accent6">
              <a:shade val="15000"/>
            </a:schemeClr>
          </a:lnRef>
          <a:fillRef idx="1">
            <a:schemeClr val="accent6"/>
          </a:fillRef>
          <a:effectRef idx="0">
            <a:schemeClr val="accent6"/>
          </a:effectRef>
          <a:fontRef idx="minor">
            <a:schemeClr val="lt1"/>
          </a:fontRef>
        </p:style>
        <p:txBody>
          <a:bodyPr lIns="0" rIns="0" rtlCol="0" anchor="ctr"/>
          <a:lstStyle/>
          <a:p>
            <a:pPr algn="ctr"/>
            <a:r>
              <a:rPr lang="en-US" sz="2400" dirty="0"/>
              <a:t>Participation Mode</a:t>
            </a:r>
          </a:p>
        </p:txBody>
      </p:sp>
      <p:cxnSp>
        <p:nvCxnSpPr>
          <p:cNvPr id="13" name="Straight Arrow Connector 12">
            <a:extLst>
              <a:ext uri="{FF2B5EF4-FFF2-40B4-BE49-F238E27FC236}">
                <a16:creationId xmlns:a16="http://schemas.microsoft.com/office/drawing/2014/main" id="{9A4EA961-6DD3-432B-786D-67282BFA774A}"/>
              </a:ext>
            </a:extLst>
          </p:cNvPr>
          <p:cNvCxnSpPr>
            <a:cxnSpLocks/>
            <a:stCxn id="12" idx="6"/>
            <a:endCxn id="5" idx="1"/>
          </p:cNvCxnSpPr>
          <p:nvPr/>
        </p:nvCxnSpPr>
        <p:spPr>
          <a:xfrm>
            <a:off x="3381553" y="6062080"/>
            <a:ext cx="696213" cy="0"/>
          </a:xfrm>
          <a:prstGeom prst="straightConnector1">
            <a:avLst/>
          </a:prstGeom>
          <a:ln w="25400" cap="rnd">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56" name="Rectangle: Rounded Corners 55">
            <a:extLst>
              <a:ext uri="{FF2B5EF4-FFF2-40B4-BE49-F238E27FC236}">
                <a16:creationId xmlns:a16="http://schemas.microsoft.com/office/drawing/2014/main" id="{5B945F42-E416-19F8-B5FD-B31C052E58F3}"/>
              </a:ext>
            </a:extLst>
          </p:cNvPr>
          <p:cNvSpPr/>
          <p:nvPr/>
        </p:nvSpPr>
        <p:spPr>
          <a:xfrm>
            <a:off x="8079999" y="3699198"/>
            <a:ext cx="3840480" cy="1547928"/>
          </a:xfrm>
          <a:prstGeom prst="roundRect">
            <a:avLst/>
          </a:prstGeom>
          <a:solidFill>
            <a:schemeClr val="bg1"/>
          </a:solidFill>
          <a:ln w="25400"/>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lang="en-US" sz="2000" b="1" dirty="0">
                <a:solidFill>
                  <a:schemeClr val="tx1"/>
                </a:solidFill>
              </a:rPr>
              <a:t>Trust &amp; Legitimacy of the Request</a:t>
            </a:r>
          </a:p>
          <a:p>
            <a:pPr marL="285750" indent="-285750">
              <a:buFont typeface="Arial" panose="020B0604020202020204" pitchFamily="34" charset="0"/>
              <a:buChar char="•"/>
            </a:pPr>
            <a:r>
              <a:rPr lang="en-US" sz="2000" dirty="0">
                <a:solidFill>
                  <a:schemeClr val="tx1"/>
                </a:solidFill>
              </a:rPr>
              <a:t>Party ID</a:t>
            </a:r>
          </a:p>
          <a:p>
            <a:pPr algn="ctr"/>
            <a:endParaRPr lang="en-US" sz="2000" b="1" dirty="0"/>
          </a:p>
        </p:txBody>
      </p:sp>
      <p:sp>
        <p:nvSpPr>
          <p:cNvPr id="78" name="Rectangle: Rounded Corners 77">
            <a:extLst>
              <a:ext uri="{FF2B5EF4-FFF2-40B4-BE49-F238E27FC236}">
                <a16:creationId xmlns:a16="http://schemas.microsoft.com/office/drawing/2014/main" id="{82DC23A2-0AC1-0534-75C3-FA6E7C31A65B}"/>
              </a:ext>
            </a:extLst>
          </p:cNvPr>
          <p:cNvSpPr/>
          <p:nvPr/>
        </p:nvSpPr>
        <p:spPr>
          <a:xfrm>
            <a:off x="3273502" y="113079"/>
            <a:ext cx="4131075" cy="5093734"/>
          </a:xfrm>
          <a:prstGeom prst="roundRect">
            <a:avLst>
              <a:gd name="adj" fmla="val 6274"/>
            </a:avLst>
          </a:prstGeom>
          <a:solidFill>
            <a:schemeClr val="bg1"/>
          </a:solidFill>
          <a:ln w="25400"/>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lang="en-US" sz="2000" b="1" dirty="0">
                <a:solidFill>
                  <a:schemeClr val="tx1"/>
                </a:solidFill>
              </a:rPr>
              <a:t>Mode Familiarity</a:t>
            </a:r>
          </a:p>
          <a:p>
            <a:pPr marL="285750" indent="-285750">
              <a:buFont typeface="Arial" panose="020B0604020202020204" pitchFamily="34" charset="0"/>
              <a:buChar char="•"/>
            </a:pPr>
            <a:r>
              <a:rPr lang="en-US" sz="2000" dirty="0">
                <a:solidFill>
                  <a:srgbClr val="FF0000"/>
                </a:solidFill>
              </a:rPr>
              <a:t>Any days streaming videos</a:t>
            </a:r>
          </a:p>
          <a:p>
            <a:pPr marL="285750" indent="-285750">
              <a:buFont typeface="Arial" panose="020B0604020202020204" pitchFamily="34" charset="0"/>
              <a:buChar char="•"/>
            </a:pPr>
            <a:r>
              <a:rPr lang="en-US" sz="2000" dirty="0">
                <a:solidFill>
                  <a:srgbClr val="FF0000"/>
                </a:solidFill>
              </a:rPr>
              <a:t>Any days using social media</a:t>
            </a:r>
          </a:p>
          <a:p>
            <a:pPr marL="285750" indent="-285750">
              <a:buFont typeface="Arial" panose="020B0604020202020204" pitchFamily="34" charset="0"/>
              <a:buChar char="•"/>
            </a:pPr>
            <a:r>
              <a:rPr lang="en-US" sz="2000" dirty="0">
                <a:solidFill>
                  <a:srgbClr val="FF0000"/>
                </a:solidFill>
              </a:rPr>
              <a:t>Any days w/food purchase</a:t>
            </a:r>
          </a:p>
          <a:p>
            <a:pPr marL="285750" indent="-285750">
              <a:buFont typeface="Arial" panose="020B0604020202020204" pitchFamily="34" charset="0"/>
              <a:buChar char="•"/>
            </a:pPr>
            <a:r>
              <a:rPr lang="en-US" sz="2000" dirty="0">
                <a:solidFill>
                  <a:srgbClr val="FF0000"/>
                </a:solidFill>
              </a:rPr>
              <a:t>Any days w/non-food purchase</a:t>
            </a:r>
          </a:p>
          <a:p>
            <a:pPr marL="285750" indent="-285750">
              <a:buFont typeface="Arial" panose="020B0604020202020204" pitchFamily="34" charset="0"/>
              <a:buChar char="•"/>
            </a:pPr>
            <a:r>
              <a:rPr lang="en-US" sz="2000" dirty="0">
                <a:solidFill>
                  <a:srgbClr val="FF0000"/>
                </a:solidFill>
              </a:rPr>
              <a:t>Any video conferencing for work</a:t>
            </a:r>
          </a:p>
          <a:p>
            <a:pPr marL="285750" indent="-285750">
              <a:buFont typeface="Arial" panose="020B0604020202020204" pitchFamily="34" charset="0"/>
              <a:buChar char="•"/>
            </a:pPr>
            <a:r>
              <a:rPr lang="en-US" sz="2000" dirty="0">
                <a:solidFill>
                  <a:srgbClr val="FF0000"/>
                </a:solidFill>
              </a:rPr>
              <a:t>Any video conferencing with friends or family</a:t>
            </a:r>
          </a:p>
          <a:p>
            <a:pPr marL="285750" indent="-285750">
              <a:buFont typeface="Arial" panose="020B0604020202020204" pitchFamily="34" charset="0"/>
              <a:buChar char="•"/>
            </a:pPr>
            <a:r>
              <a:rPr lang="en-US" sz="2000" dirty="0">
                <a:solidFill>
                  <a:srgbClr val="FF0000"/>
                </a:solidFill>
              </a:rPr>
              <a:t>Never need help with internet</a:t>
            </a:r>
          </a:p>
          <a:p>
            <a:pPr marL="285750" indent="-285750">
              <a:buFont typeface="Arial" panose="020B0604020202020204" pitchFamily="34" charset="0"/>
              <a:buChar char="•"/>
            </a:pPr>
            <a:r>
              <a:rPr lang="en-US" sz="2000" dirty="0">
                <a:solidFill>
                  <a:srgbClr val="FF0000"/>
                </a:solidFill>
              </a:rPr>
              <a:t>Prefer web to do tasks</a:t>
            </a:r>
          </a:p>
          <a:p>
            <a:pPr marL="285750" indent="-285750">
              <a:buFont typeface="Arial" panose="020B0604020202020204" pitchFamily="34" charset="0"/>
              <a:buChar char="•"/>
            </a:pPr>
            <a:r>
              <a:rPr lang="en-US" sz="2000" dirty="0">
                <a:solidFill>
                  <a:srgbClr val="FF0000"/>
                </a:solidFill>
              </a:rPr>
              <a:t>Person who gets the mail in household</a:t>
            </a:r>
          </a:p>
          <a:p>
            <a:pPr algn="ctr"/>
            <a:endParaRPr lang="en-US" sz="2000" b="1" dirty="0"/>
          </a:p>
        </p:txBody>
      </p:sp>
      <p:cxnSp>
        <p:nvCxnSpPr>
          <p:cNvPr id="85" name="Straight Arrow Connector 84">
            <a:extLst>
              <a:ext uri="{FF2B5EF4-FFF2-40B4-BE49-F238E27FC236}">
                <a16:creationId xmlns:a16="http://schemas.microsoft.com/office/drawing/2014/main" id="{46672622-DF50-32A9-27BB-10BDEA73EBF7}"/>
              </a:ext>
            </a:extLst>
          </p:cNvPr>
          <p:cNvCxnSpPr>
            <a:cxnSpLocks/>
            <a:stCxn id="56" idx="1"/>
            <a:endCxn id="5" idx="0"/>
          </p:cNvCxnSpPr>
          <p:nvPr/>
        </p:nvCxnSpPr>
        <p:spPr>
          <a:xfrm flipH="1">
            <a:off x="7528987" y="4473162"/>
            <a:ext cx="551012" cy="1140784"/>
          </a:xfrm>
          <a:prstGeom prst="straightConnector1">
            <a:avLst/>
          </a:prstGeom>
          <a:ln w="25400" cap="rnd">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0" name="Straight Arrow Connector 89">
            <a:extLst>
              <a:ext uri="{FF2B5EF4-FFF2-40B4-BE49-F238E27FC236}">
                <a16:creationId xmlns:a16="http://schemas.microsoft.com/office/drawing/2014/main" id="{09115BEB-D90C-F547-D389-1A0DA2BA0E27}"/>
              </a:ext>
            </a:extLst>
          </p:cNvPr>
          <p:cNvCxnSpPr>
            <a:cxnSpLocks/>
            <a:stCxn id="78" idx="2"/>
            <a:endCxn id="5" idx="0"/>
          </p:cNvCxnSpPr>
          <p:nvPr/>
        </p:nvCxnSpPr>
        <p:spPr>
          <a:xfrm>
            <a:off x="5339040" y="5206813"/>
            <a:ext cx="2189947" cy="407133"/>
          </a:xfrm>
          <a:prstGeom prst="straightConnector1">
            <a:avLst/>
          </a:prstGeom>
          <a:ln w="25400" cap="rnd">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6338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527" y="6191"/>
            <a:ext cx="10515600" cy="1325563"/>
          </a:xfrm>
        </p:spPr>
        <p:txBody>
          <a:bodyPr/>
          <a:lstStyle/>
          <a:p>
            <a:r>
              <a:rPr lang="en-US" dirty="0"/>
              <a:t>Past Research</a:t>
            </a:r>
          </a:p>
        </p:txBody>
      </p:sp>
      <p:sp>
        <p:nvSpPr>
          <p:cNvPr id="33" name="Content Placeholder 32"/>
          <p:cNvSpPr>
            <a:spLocks noGrp="1"/>
          </p:cNvSpPr>
          <p:nvPr>
            <p:ph sz="half" idx="1"/>
          </p:nvPr>
        </p:nvSpPr>
        <p:spPr>
          <a:xfrm>
            <a:off x="273633" y="1351280"/>
            <a:ext cx="5746167" cy="5261555"/>
          </a:xfrm>
        </p:spPr>
        <p:txBody>
          <a:bodyPr>
            <a:normAutofit fontScale="77500" lnSpcReduction="20000"/>
          </a:bodyPr>
          <a:lstStyle/>
          <a:p>
            <a:r>
              <a:rPr lang="en-US" dirty="0"/>
              <a:t>Proxies for access and familiarity were the strongest predictors (e.g., age, internet access and use, preference for web to do other tasks, computer ability).</a:t>
            </a:r>
          </a:p>
          <a:p>
            <a:endParaRPr lang="en-US" dirty="0"/>
          </a:p>
          <a:p>
            <a:r>
              <a:rPr lang="en-US" dirty="0"/>
              <a:t>Education (a proxy for cognitive ability) was also a significant predictor.</a:t>
            </a:r>
          </a:p>
          <a:p>
            <a:pPr marL="0" indent="0">
              <a:buNone/>
            </a:pPr>
            <a:endParaRPr lang="en-US" dirty="0"/>
          </a:p>
          <a:p>
            <a:r>
              <a:rPr lang="en-US" dirty="0"/>
              <a:t>External distractions were not strong predictors (e.g., married, children, employed), nor were trust measures (fear of viruses, scams, identity theft).</a:t>
            </a:r>
          </a:p>
          <a:p>
            <a:pPr marL="0" indent="0">
              <a:buNone/>
            </a:pPr>
            <a:endParaRPr lang="en-US" dirty="0"/>
          </a:p>
          <a:p>
            <a:r>
              <a:rPr lang="en-US" dirty="0"/>
              <a:t>Predicted mode preference has increasingly been used for tailoring mode options in responsive and adaptive designs </a:t>
            </a:r>
            <a:r>
              <a:rPr lang="en-US" dirty="0">
                <a:solidFill>
                  <a:schemeClr val="bg1">
                    <a:lumMod val="75000"/>
                  </a:schemeClr>
                </a:solidFill>
              </a:rPr>
              <a:t>(e.g., Luiten and Schouten 2013; Jackson, et al. 2023; Zhang, et al. 2023)</a:t>
            </a:r>
            <a:r>
              <a:rPr lang="en-US" dirty="0"/>
              <a:t>.</a:t>
            </a:r>
          </a:p>
          <a:p>
            <a:endParaRPr lang="en-US" dirty="0"/>
          </a:p>
        </p:txBody>
      </p:sp>
      <p:sp>
        <p:nvSpPr>
          <p:cNvPr id="4" name="Slide Number Placeholder 3"/>
          <p:cNvSpPr>
            <a:spLocks noGrp="1"/>
          </p:cNvSpPr>
          <p:nvPr>
            <p:ph type="sldNum" sz="quarter" idx="12"/>
          </p:nvPr>
        </p:nvSpPr>
        <p:spPr/>
        <p:txBody>
          <a:bodyPr/>
          <a:lstStyle/>
          <a:p>
            <a:fld id="{F50CB28B-2BE7-493C-A912-81F8CC61DD4C}" type="slidenum">
              <a:rPr lang="en-US" smtClean="0"/>
              <a:pPr/>
              <a:t>4</a:t>
            </a:fld>
            <a:endParaRPr lang="en-US"/>
          </a:p>
        </p:txBody>
      </p:sp>
      <p:grpSp>
        <p:nvGrpSpPr>
          <p:cNvPr id="11" name="Group 10">
            <a:extLst>
              <a:ext uri="{FF2B5EF4-FFF2-40B4-BE49-F238E27FC236}">
                <a16:creationId xmlns:a16="http://schemas.microsoft.com/office/drawing/2014/main" id="{26377946-0D82-0E03-43B1-934C19760CEB}"/>
              </a:ext>
            </a:extLst>
          </p:cNvPr>
          <p:cNvGrpSpPr/>
          <p:nvPr/>
        </p:nvGrpSpPr>
        <p:grpSpPr>
          <a:xfrm>
            <a:off x="6328611" y="1644531"/>
            <a:ext cx="5589756" cy="4532432"/>
            <a:chOff x="6172200" y="1646238"/>
            <a:chExt cx="5589756" cy="4532432"/>
          </a:xfrm>
        </p:grpSpPr>
        <p:sp>
          <p:nvSpPr>
            <p:cNvPr id="35" name="Rectangle: Rounded Corners 4">
              <a:extLst>
                <a:ext uri="{FF2B5EF4-FFF2-40B4-BE49-F238E27FC236}">
                  <a16:creationId xmlns:a16="http://schemas.microsoft.com/office/drawing/2014/main" id="{1F04CD6D-4D2B-59DF-B148-663830B1E67B}"/>
                </a:ext>
              </a:extLst>
            </p:cNvPr>
            <p:cNvSpPr/>
            <p:nvPr/>
          </p:nvSpPr>
          <p:spPr>
            <a:xfrm>
              <a:off x="9511840" y="3199085"/>
              <a:ext cx="2141754" cy="1572654"/>
            </a:xfrm>
            <a:prstGeom prst="round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Stated Mode Preference</a:t>
              </a:r>
            </a:p>
          </p:txBody>
        </p:sp>
        <p:sp>
          <p:nvSpPr>
            <p:cNvPr id="36" name="Rectangle: Rounded Corners 5">
              <a:extLst>
                <a:ext uri="{FF2B5EF4-FFF2-40B4-BE49-F238E27FC236}">
                  <a16:creationId xmlns:a16="http://schemas.microsoft.com/office/drawing/2014/main" id="{B4651A41-778A-B322-AC3A-D8641F776F09}"/>
                </a:ext>
              </a:extLst>
            </p:cNvPr>
            <p:cNvSpPr/>
            <p:nvPr/>
          </p:nvSpPr>
          <p:spPr>
            <a:xfrm>
              <a:off x="6172200" y="1831201"/>
              <a:ext cx="2141754" cy="100583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Mode access and familiarity</a:t>
              </a:r>
            </a:p>
          </p:txBody>
        </p:sp>
        <p:sp>
          <p:nvSpPr>
            <p:cNvPr id="37" name="Rectangle: Rounded Corners 6">
              <a:extLst>
                <a:ext uri="{FF2B5EF4-FFF2-40B4-BE49-F238E27FC236}">
                  <a16:creationId xmlns:a16="http://schemas.microsoft.com/office/drawing/2014/main" id="{C8365D6F-E209-91E3-D542-2E2E753AFA23}"/>
                </a:ext>
              </a:extLst>
            </p:cNvPr>
            <p:cNvSpPr/>
            <p:nvPr/>
          </p:nvSpPr>
          <p:spPr>
            <a:xfrm>
              <a:off x="6172200" y="2945077"/>
              <a:ext cx="2141754" cy="100583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Cognitive Abilities</a:t>
              </a:r>
            </a:p>
          </p:txBody>
        </p:sp>
        <p:sp>
          <p:nvSpPr>
            <p:cNvPr id="38" name="Rectangle: Rounded Corners 7">
              <a:extLst>
                <a:ext uri="{FF2B5EF4-FFF2-40B4-BE49-F238E27FC236}">
                  <a16:creationId xmlns:a16="http://schemas.microsoft.com/office/drawing/2014/main" id="{DCC89EE2-53D6-9B0D-AF83-D9C67D97681A}"/>
                </a:ext>
              </a:extLst>
            </p:cNvPr>
            <p:cNvSpPr/>
            <p:nvPr/>
          </p:nvSpPr>
          <p:spPr>
            <a:xfrm>
              <a:off x="6172200" y="4058953"/>
              <a:ext cx="2141754" cy="10058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External Distractions</a:t>
              </a:r>
            </a:p>
          </p:txBody>
        </p:sp>
        <p:cxnSp>
          <p:nvCxnSpPr>
            <p:cNvPr id="39" name="Straight Arrow Connector 38">
              <a:extLst>
                <a:ext uri="{FF2B5EF4-FFF2-40B4-BE49-F238E27FC236}">
                  <a16:creationId xmlns:a16="http://schemas.microsoft.com/office/drawing/2014/main" id="{48A60018-AEF2-D802-3724-347F34990885}"/>
                </a:ext>
              </a:extLst>
            </p:cNvPr>
            <p:cNvCxnSpPr>
              <a:cxnSpLocks/>
              <a:stCxn id="36" idx="3"/>
              <a:endCxn id="35" idx="1"/>
            </p:cNvCxnSpPr>
            <p:nvPr/>
          </p:nvCxnSpPr>
          <p:spPr>
            <a:xfrm>
              <a:off x="8313954" y="2334121"/>
              <a:ext cx="1197886" cy="165129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3E8B6642-88AE-9635-CDB1-38AFDA6466B8}"/>
                </a:ext>
              </a:extLst>
            </p:cNvPr>
            <p:cNvCxnSpPr>
              <a:cxnSpLocks/>
              <a:stCxn id="37" idx="3"/>
              <a:endCxn id="35" idx="1"/>
            </p:cNvCxnSpPr>
            <p:nvPr/>
          </p:nvCxnSpPr>
          <p:spPr>
            <a:xfrm>
              <a:off x="8313954" y="3447997"/>
              <a:ext cx="1197886" cy="537415"/>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3D335E89-9EB9-CC92-20B6-EB9E2B76010F}"/>
                </a:ext>
              </a:extLst>
            </p:cNvPr>
            <p:cNvCxnSpPr>
              <a:cxnSpLocks/>
              <a:stCxn id="38" idx="3"/>
              <a:endCxn id="35" idx="1"/>
            </p:cNvCxnSpPr>
            <p:nvPr/>
          </p:nvCxnSpPr>
          <p:spPr>
            <a:xfrm flipV="1">
              <a:off x="8313954" y="3985412"/>
              <a:ext cx="1197886" cy="57646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85067DC1-63BB-A04A-1223-119E3E612A95}"/>
                </a:ext>
              </a:extLst>
            </p:cNvPr>
            <p:cNvSpPr/>
            <p:nvPr/>
          </p:nvSpPr>
          <p:spPr>
            <a:xfrm>
              <a:off x="9403477" y="1646238"/>
              <a:ext cx="2358479" cy="1255192"/>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lIns="0" rIns="0" rtlCol="0" anchor="ctr"/>
            <a:lstStyle/>
            <a:p>
              <a:pPr algn="ctr"/>
              <a:r>
                <a:rPr lang="en-US" sz="2400" dirty="0"/>
                <a:t>Participation Mode</a:t>
              </a:r>
            </a:p>
          </p:txBody>
        </p:sp>
        <p:cxnSp>
          <p:nvCxnSpPr>
            <p:cNvPr id="43" name="Straight Arrow Connector 42">
              <a:extLst>
                <a:ext uri="{FF2B5EF4-FFF2-40B4-BE49-F238E27FC236}">
                  <a16:creationId xmlns:a16="http://schemas.microsoft.com/office/drawing/2014/main" id="{113B39EE-7BE0-F3C5-4D52-8088B88D5419}"/>
                </a:ext>
              </a:extLst>
            </p:cNvPr>
            <p:cNvCxnSpPr>
              <a:cxnSpLocks/>
              <a:stCxn id="42" idx="4"/>
              <a:endCxn id="35" idx="0"/>
            </p:cNvCxnSpPr>
            <p:nvPr/>
          </p:nvCxnSpPr>
          <p:spPr>
            <a:xfrm>
              <a:off x="10582716" y="2901430"/>
              <a:ext cx="1" cy="297656"/>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Rectangle: Rounded Corners 7">
              <a:extLst>
                <a:ext uri="{FF2B5EF4-FFF2-40B4-BE49-F238E27FC236}">
                  <a16:creationId xmlns:a16="http://schemas.microsoft.com/office/drawing/2014/main" id="{7D000F30-EE14-9FD1-1665-AFAD765DB9B1}"/>
                </a:ext>
              </a:extLst>
            </p:cNvPr>
            <p:cNvSpPr/>
            <p:nvPr/>
          </p:nvSpPr>
          <p:spPr>
            <a:xfrm>
              <a:off x="6172200" y="5172830"/>
              <a:ext cx="2141754" cy="10058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Trust &amp; Legitimacy</a:t>
              </a:r>
            </a:p>
          </p:txBody>
        </p:sp>
        <p:cxnSp>
          <p:nvCxnSpPr>
            <p:cNvPr id="6" name="Straight Arrow Connector 5">
              <a:extLst>
                <a:ext uri="{FF2B5EF4-FFF2-40B4-BE49-F238E27FC236}">
                  <a16:creationId xmlns:a16="http://schemas.microsoft.com/office/drawing/2014/main" id="{7F745813-10A5-AE06-D1DD-4278B13793A5}"/>
                </a:ext>
              </a:extLst>
            </p:cNvPr>
            <p:cNvCxnSpPr>
              <a:cxnSpLocks/>
              <a:stCxn id="5" idx="3"/>
              <a:endCxn id="35" idx="1"/>
            </p:cNvCxnSpPr>
            <p:nvPr/>
          </p:nvCxnSpPr>
          <p:spPr>
            <a:xfrm flipV="1">
              <a:off x="8313954" y="3985412"/>
              <a:ext cx="1197886" cy="169033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75511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a:t>
            </a:r>
          </a:p>
        </p:txBody>
      </p:sp>
      <p:sp>
        <p:nvSpPr>
          <p:cNvPr id="3" name="Content Placeholder 2"/>
          <p:cNvSpPr>
            <a:spLocks noGrp="1"/>
          </p:cNvSpPr>
          <p:nvPr>
            <p:ph idx="1"/>
          </p:nvPr>
        </p:nvSpPr>
        <p:spPr>
          <a:xfrm>
            <a:off x="838200" y="1511300"/>
            <a:ext cx="10515600" cy="4665663"/>
          </a:xfrm>
        </p:spPr>
        <p:txBody>
          <a:bodyPr>
            <a:normAutofit/>
          </a:bodyPr>
          <a:lstStyle/>
          <a:p>
            <a:r>
              <a:rPr lang="en-US" sz="3200" dirty="0"/>
              <a:t>Mode Preference Measurement</a:t>
            </a:r>
          </a:p>
          <a:p>
            <a:pPr lvl="1"/>
            <a:r>
              <a:rPr lang="en-US" sz="2800" dirty="0"/>
              <a:t>2022 Nebraska Annual Social Indicators Survey (NASIS)</a:t>
            </a:r>
          </a:p>
          <a:p>
            <a:pPr lvl="2"/>
            <a:r>
              <a:rPr lang="en-US" sz="2400" dirty="0"/>
              <a:t>Conducted by the Bureau of Sociological Research at UNL July 19, 2022 – November 16, 2022</a:t>
            </a:r>
          </a:p>
          <a:p>
            <a:pPr lvl="2"/>
            <a:r>
              <a:rPr lang="en-US" sz="2400" dirty="0"/>
              <a:t>Stratified random sample of 8,000 Nebraska residential addresses</a:t>
            </a:r>
          </a:p>
          <a:p>
            <a:pPr lvl="3"/>
            <a:r>
              <a:rPr lang="en-US" sz="2000" dirty="0"/>
              <a:t>Random selection of adult (age 19+) with next birthday in household</a:t>
            </a:r>
          </a:p>
          <a:p>
            <a:pPr lvl="2"/>
            <a:r>
              <a:rPr lang="en-US" sz="2400" dirty="0"/>
              <a:t>Concurrent mixed-mode design: web (38%) and mail (62%)</a:t>
            </a:r>
          </a:p>
          <a:p>
            <a:pPr lvl="2"/>
            <a:r>
              <a:rPr lang="en-US" sz="2400" dirty="0"/>
              <a:t>Three mailings</a:t>
            </a:r>
          </a:p>
          <a:p>
            <a:pPr lvl="3"/>
            <a:r>
              <a:rPr lang="en-US" sz="2000" dirty="0"/>
              <a:t>Invitation with $1 prepaid incentive </a:t>
            </a:r>
          </a:p>
          <a:p>
            <a:pPr lvl="3"/>
            <a:r>
              <a:rPr lang="en-US" sz="2000" dirty="0"/>
              <a:t>Postcard reminder</a:t>
            </a:r>
          </a:p>
          <a:p>
            <a:pPr lvl="3"/>
            <a:r>
              <a:rPr lang="en-US" sz="2000" dirty="0"/>
              <a:t>Full reminder mailing with incentive experiment (not analyzed here)</a:t>
            </a:r>
          </a:p>
          <a:p>
            <a:pPr lvl="2"/>
            <a:r>
              <a:rPr lang="en-US" sz="2400" dirty="0"/>
              <a:t>n=1,455, AAPOR RR2=18.2%</a:t>
            </a:r>
          </a:p>
        </p:txBody>
      </p:sp>
      <p:sp>
        <p:nvSpPr>
          <p:cNvPr id="4" name="Slide Number Placeholder 3">
            <a:extLst>
              <a:ext uri="{FF2B5EF4-FFF2-40B4-BE49-F238E27FC236}">
                <a16:creationId xmlns:a16="http://schemas.microsoft.com/office/drawing/2014/main" id="{FE398A1B-3ACF-1439-0C41-95B382E75E4F}"/>
              </a:ext>
            </a:extLst>
          </p:cNvPr>
          <p:cNvSpPr>
            <a:spLocks noGrp="1"/>
          </p:cNvSpPr>
          <p:nvPr>
            <p:ph type="sldNum" sz="quarter" idx="12"/>
          </p:nvPr>
        </p:nvSpPr>
        <p:spPr/>
        <p:txBody>
          <a:bodyPr/>
          <a:lstStyle/>
          <a:p>
            <a:fld id="{F50CB28B-2BE7-493C-A912-81F8CC61DD4C}" type="slidenum">
              <a:rPr lang="en-US" smtClean="0"/>
              <a:pPr/>
              <a:t>5</a:t>
            </a:fld>
            <a:endParaRPr lang="en-US"/>
          </a:p>
        </p:txBody>
      </p:sp>
    </p:spTree>
    <p:extLst>
      <p:ext uri="{BB962C8B-B14F-4D97-AF65-F5344CB8AC3E}">
        <p14:creationId xmlns:p14="http://schemas.microsoft.com/office/powerpoint/2010/main" val="2071387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DD079-730F-B243-2DBF-B4F4EB486714}"/>
              </a:ext>
            </a:extLst>
          </p:cNvPr>
          <p:cNvSpPr>
            <a:spLocks noGrp="1"/>
          </p:cNvSpPr>
          <p:nvPr>
            <p:ph type="title"/>
          </p:nvPr>
        </p:nvSpPr>
        <p:spPr/>
        <p:txBody>
          <a:bodyPr/>
          <a:lstStyle/>
          <a:p>
            <a:r>
              <a:rPr lang="en-US" dirty="0"/>
              <a:t>Dependent Variable: Stated Mode Preference</a:t>
            </a:r>
          </a:p>
        </p:txBody>
      </p:sp>
      <p:sp>
        <p:nvSpPr>
          <p:cNvPr id="4" name="Slide Number Placeholder 3">
            <a:extLst>
              <a:ext uri="{FF2B5EF4-FFF2-40B4-BE49-F238E27FC236}">
                <a16:creationId xmlns:a16="http://schemas.microsoft.com/office/drawing/2014/main" id="{03EDC9A4-5C94-CE4E-6465-1677012BE00B}"/>
              </a:ext>
            </a:extLst>
          </p:cNvPr>
          <p:cNvSpPr>
            <a:spLocks noGrp="1"/>
          </p:cNvSpPr>
          <p:nvPr>
            <p:ph type="sldNum" sz="quarter" idx="12"/>
          </p:nvPr>
        </p:nvSpPr>
        <p:spPr/>
        <p:txBody>
          <a:bodyPr/>
          <a:lstStyle/>
          <a:p>
            <a:fld id="{F50CB28B-2BE7-493C-A912-81F8CC61DD4C}" type="slidenum">
              <a:rPr lang="en-US" smtClean="0"/>
              <a:pPr/>
              <a:t>6</a:t>
            </a:fld>
            <a:endParaRPr lang="en-US"/>
          </a:p>
        </p:txBody>
      </p:sp>
      <p:pic>
        <p:nvPicPr>
          <p:cNvPr id="8" name="Content Placeholder 7" descr="A white text with black text&#10;&#10;Description automatically generated">
            <a:extLst>
              <a:ext uri="{FF2B5EF4-FFF2-40B4-BE49-F238E27FC236}">
                <a16:creationId xmlns:a16="http://schemas.microsoft.com/office/drawing/2014/main" id="{4DBC1145-6FB2-C5F4-452C-C4DD88E265B3}"/>
              </a:ext>
            </a:extLst>
          </p:cNvPr>
          <p:cNvPicPr>
            <a:picLocks noGrp="1" noChangeAspect="1"/>
          </p:cNvPicPr>
          <p:nvPr>
            <p:ph sz="half" idx="4294967295"/>
          </p:nvPr>
        </p:nvPicPr>
        <p:blipFill>
          <a:blip r:embed="rId3">
            <a:extLst>
              <a:ext uri="{28A0092B-C50C-407E-A947-70E740481C1C}">
                <a14:useLocalDpi xmlns:a14="http://schemas.microsoft.com/office/drawing/2010/main" val="0"/>
              </a:ext>
            </a:extLst>
          </a:blip>
          <a:stretch>
            <a:fillRect/>
          </a:stretch>
        </p:blipFill>
        <p:spPr>
          <a:xfrm>
            <a:off x="507802" y="2505696"/>
            <a:ext cx="6043795" cy="2384355"/>
          </a:xfrm>
        </p:spPr>
      </p:pic>
      <p:graphicFrame>
        <p:nvGraphicFramePr>
          <p:cNvPr id="12" name="Chart 11">
            <a:extLst>
              <a:ext uri="{FF2B5EF4-FFF2-40B4-BE49-F238E27FC236}">
                <a16:creationId xmlns:a16="http://schemas.microsoft.com/office/drawing/2014/main" id="{4F6154C0-47EA-1154-D8CB-165E690AEBE4}"/>
              </a:ext>
            </a:extLst>
          </p:cNvPr>
          <p:cNvGraphicFramePr/>
          <p:nvPr>
            <p:extLst>
              <p:ext uri="{D42A27DB-BD31-4B8C-83A1-F6EECF244321}">
                <p14:modId xmlns:p14="http://schemas.microsoft.com/office/powerpoint/2010/main" val="3250779976"/>
              </p:ext>
            </p:extLst>
          </p:nvPr>
        </p:nvGraphicFramePr>
        <p:xfrm>
          <a:off x="5500757" y="1635183"/>
          <a:ext cx="6691243" cy="477667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943495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35DD369-D1F9-D077-EF5A-1622572FE36A}"/>
              </a:ext>
            </a:extLst>
          </p:cNvPr>
          <p:cNvSpPr>
            <a:spLocks noGrp="1"/>
          </p:cNvSpPr>
          <p:nvPr>
            <p:ph type="title"/>
          </p:nvPr>
        </p:nvSpPr>
        <p:spPr/>
        <p:txBody>
          <a:bodyPr/>
          <a:lstStyle/>
          <a:p>
            <a:r>
              <a:rPr lang="en-US" dirty="0"/>
              <a:t>Data (2)</a:t>
            </a:r>
          </a:p>
        </p:txBody>
      </p:sp>
      <p:sp>
        <p:nvSpPr>
          <p:cNvPr id="4" name="Content Placeholder 3">
            <a:extLst>
              <a:ext uri="{FF2B5EF4-FFF2-40B4-BE49-F238E27FC236}">
                <a16:creationId xmlns:a16="http://schemas.microsoft.com/office/drawing/2014/main" id="{01D537E9-A596-2414-7FC7-322B5174BC36}"/>
              </a:ext>
            </a:extLst>
          </p:cNvPr>
          <p:cNvSpPr>
            <a:spLocks noGrp="1"/>
          </p:cNvSpPr>
          <p:nvPr>
            <p:ph idx="1"/>
          </p:nvPr>
        </p:nvSpPr>
        <p:spPr>
          <a:xfrm>
            <a:off x="294639" y="1432560"/>
            <a:ext cx="11777287" cy="5191759"/>
          </a:xfrm>
        </p:spPr>
        <p:txBody>
          <a:bodyPr>
            <a:normAutofit lnSpcReduction="10000"/>
          </a:bodyPr>
          <a:lstStyle/>
          <a:p>
            <a:r>
              <a:rPr lang="en-US" dirty="0"/>
              <a:t>Out-of-sample predictions</a:t>
            </a:r>
          </a:p>
          <a:p>
            <a:pPr lvl="1"/>
            <a:r>
              <a:rPr lang="en-US" sz="2800" dirty="0"/>
              <a:t>2023 Nebraska Annual Social Indicators Survey (NASIS)</a:t>
            </a:r>
          </a:p>
          <a:p>
            <a:pPr lvl="2"/>
            <a:r>
              <a:rPr lang="en-US" sz="2400" dirty="0"/>
              <a:t>Conducted by the Bureau of Sociological Research at UNL July 7, 2023 – October 15, 2023</a:t>
            </a:r>
          </a:p>
          <a:p>
            <a:pPr lvl="2"/>
            <a:r>
              <a:rPr lang="en-US" sz="2400" dirty="0"/>
              <a:t>Stratified random sample of 8,000 Nebraska residential addresses</a:t>
            </a:r>
          </a:p>
          <a:p>
            <a:pPr lvl="3"/>
            <a:r>
              <a:rPr lang="en-US" sz="2000" dirty="0"/>
              <a:t>Random selection of adult (age 19+) with next birthday in household</a:t>
            </a:r>
          </a:p>
          <a:p>
            <a:pPr lvl="2"/>
            <a:r>
              <a:rPr lang="en-US" sz="2400" dirty="0"/>
              <a:t>Concurrent mixed-mode design: web (26%) and mail (74%)</a:t>
            </a:r>
          </a:p>
          <a:p>
            <a:pPr lvl="2"/>
            <a:r>
              <a:rPr lang="en-US" sz="2400" dirty="0"/>
              <a:t>Three mailings</a:t>
            </a:r>
          </a:p>
          <a:p>
            <a:pPr lvl="3"/>
            <a:r>
              <a:rPr lang="en-US" sz="2000" dirty="0"/>
              <a:t>Invitation with incentive experiment (not analyzed here)</a:t>
            </a:r>
          </a:p>
          <a:p>
            <a:pPr lvl="3"/>
            <a:r>
              <a:rPr lang="en-US" sz="2000" dirty="0"/>
              <a:t>Postcard reminder</a:t>
            </a:r>
          </a:p>
          <a:p>
            <a:pPr lvl="3"/>
            <a:r>
              <a:rPr lang="en-US" sz="2000" dirty="0"/>
              <a:t>Full reminder mailing with incentive experiment (not analyzed here)</a:t>
            </a:r>
          </a:p>
          <a:p>
            <a:pPr lvl="2"/>
            <a:r>
              <a:rPr lang="en-US" sz="2400" dirty="0"/>
              <a:t>n=1,725, AAPOR RR2=22.6%</a:t>
            </a:r>
            <a:endParaRPr lang="en-US" dirty="0"/>
          </a:p>
          <a:p>
            <a:r>
              <a:rPr lang="en-US" dirty="0"/>
              <a:t>Use mode choice (web vs. mail) as a criterion variable to evaluate mode preferences</a:t>
            </a:r>
          </a:p>
        </p:txBody>
      </p:sp>
      <p:sp>
        <p:nvSpPr>
          <p:cNvPr id="2" name="Slide Number Placeholder 1">
            <a:extLst>
              <a:ext uri="{FF2B5EF4-FFF2-40B4-BE49-F238E27FC236}">
                <a16:creationId xmlns:a16="http://schemas.microsoft.com/office/drawing/2014/main" id="{6FF1954C-CDC9-AFC9-4112-22C7B6224FC0}"/>
              </a:ext>
            </a:extLst>
          </p:cNvPr>
          <p:cNvSpPr>
            <a:spLocks noGrp="1"/>
          </p:cNvSpPr>
          <p:nvPr>
            <p:ph type="sldNum" sz="quarter" idx="12"/>
          </p:nvPr>
        </p:nvSpPr>
        <p:spPr/>
        <p:txBody>
          <a:bodyPr/>
          <a:lstStyle/>
          <a:p>
            <a:fld id="{F50CB28B-2BE7-493C-A912-81F8CC61DD4C}" type="slidenum">
              <a:rPr lang="en-US" smtClean="0"/>
              <a:t>7</a:t>
            </a:fld>
            <a:endParaRPr lang="en-US"/>
          </a:p>
        </p:txBody>
      </p:sp>
    </p:spTree>
    <p:extLst>
      <p:ext uri="{BB962C8B-B14F-4D97-AF65-F5344CB8AC3E}">
        <p14:creationId xmlns:p14="http://schemas.microsoft.com/office/powerpoint/2010/main" val="2420649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85D9F-AF1D-7F27-3CA4-12A657A572E7}"/>
              </a:ext>
            </a:extLst>
          </p:cNvPr>
          <p:cNvSpPr>
            <a:spLocks noGrp="1"/>
          </p:cNvSpPr>
          <p:nvPr>
            <p:ph type="title"/>
          </p:nvPr>
        </p:nvSpPr>
        <p:spPr>
          <a:xfrm>
            <a:off x="0" y="-16596"/>
            <a:ext cx="10515600" cy="912524"/>
          </a:xfrm>
        </p:spPr>
        <p:txBody>
          <a:bodyPr/>
          <a:lstStyle/>
          <a:p>
            <a:r>
              <a:rPr lang="en-US" dirty="0"/>
              <a:t>Analyses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2246C7D-E3C1-7B24-EC98-C96E80923151}"/>
                  </a:ext>
                </a:extLst>
              </p:cNvPr>
              <p:cNvSpPr>
                <a:spLocks noGrp="1"/>
              </p:cNvSpPr>
              <p:nvPr>
                <p:ph idx="1"/>
              </p:nvPr>
            </p:nvSpPr>
            <p:spPr>
              <a:xfrm>
                <a:off x="0" y="701964"/>
                <a:ext cx="12191999" cy="6086763"/>
              </a:xfrm>
            </p:spPr>
            <p:txBody>
              <a:bodyPr>
                <a:normAutofit fontScale="85000" lnSpcReduction="10000"/>
              </a:bodyPr>
              <a:lstStyle/>
              <a:p>
                <a:r>
                  <a:rPr lang="en-US" kern="100" dirty="0">
                    <a:effectLst/>
                    <a:ea typeface="Aptos" panose="020B0004020202020204" pitchFamily="34" charset="0"/>
                  </a:rPr>
                  <a:t>Multinomial logistic regression models predicting mode preference (reference category=mail)</a:t>
                </a:r>
              </a:p>
              <a:p>
                <a:endParaRPr lang="en-US" kern="100" dirty="0">
                  <a:effectLst/>
                  <a:latin typeface="Cambria Math" panose="02040503050406030204" pitchFamily="18" charset="0"/>
                  <a:ea typeface="Aptos" panose="020B0004020202020204" pitchFamily="34" charset="0"/>
                </a:endParaRPr>
              </a:p>
              <a:p>
                <a:pPr marL="0" indent="0">
                  <a:buNone/>
                </a:pPr>
                <a14:m>
                  <m:oMathPara xmlns:m="http://schemas.openxmlformats.org/officeDocument/2006/math">
                    <m:oMathParaPr>
                      <m:jc m:val="centerGroup"/>
                    </m:oMathParaPr>
                    <m:oMath xmlns:m="http://schemas.openxmlformats.org/officeDocument/2006/math">
                      <m:r>
                        <m:rPr>
                          <m:sty m:val="p"/>
                        </m:rPr>
                        <a:rPr lang="en-US" kern="100" smtClean="0">
                          <a:effectLst/>
                          <a:latin typeface="Cambria Math" panose="02040503050406030204" pitchFamily="18" charset="0"/>
                          <a:ea typeface="Aptos" panose="020B0004020202020204" pitchFamily="34" charset="0"/>
                        </a:rPr>
                        <m:t>logit</m:t>
                      </m:r>
                      <m:d>
                        <m:dPr>
                          <m:ctrlPr>
                            <a:rPr lang="en-US" i="1" kern="100">
                              <a:effectLst/>
                              <a:latin typeface="Cambria Math" panose="02040503050406030204" pitchFamily="18" charset="0"/>
                              <a:ea typeface="Aptos" panose="020B0004020202020204" pitchFamily="34" charset="0"/>
                            </a:rPr>
                          </m:ctrlPr>
                        </m:dPr>
                        <m:e>
                          <m:func>
                            <m:funcPr>
                              <m:ctrlPr>
                                <a:rPr lang="en-US" i="1" kern="100">
                                  <a:effectLst/>
                                  <a:latin typeface="Cambria Math" panose="02040503050406030204" pitchFamily="18" charset="0"/>
                                  <a:ea typeface="Aptos" panose="020B0004020202020204" pitchFamily="34" charset="0"/>
                                </a:rPr>
                              </m:ctrlPr>
                            </m:funcPr>
                            <m:fName>
                              <m:r>
                                <m:rPr>
                                  <m:sty m:val="p"/>
                                </m:rPr>
                                <a:rPr lang="en-US" kern="100">
                                  <a:effectLst/>
                                  <a:latin typeface="Cambria Math" panose="02040503050406030204" pitchFamily="18" charset="0"/>
                                  <a:ea typeface="Aptos" panose="020B0004020202020204" pitchFamily="34" charset="0"/>
                                </a:rPr>
                                <m:t>Pr</m:t>
                              </m:r>
                            </m:fName>
                            <m:e>
                              <m:d>
                                <m:dPr>
                                  <m:ctrlPr>
                                    <a:rPr lang="en-US" i="1" kern="100">
                                      <a:effectLst/>
                                      <a:latin typeface="Cambria Math" panose="02040503050406030204" pitchFamily="18" charset="0"/>
                                      <a:ea typeface="Aptos" panose="020B0004020202020204" pitchFamily="34" charset="0"/>
                                    </a:rPr>
                                  </m:ctrlPr>
                                </m:dPr>
                                <m:e>
                                  <m:r>
                                    <a:rPr lang="en-US" i="1" kern="100">
                                      <a:effectLst/>
                                      <a:latin typeface="Cambria Math" panose="02040503050406030204" pitchFamily="18" charset="0"/>
                                      <a:ea typeface="Aptos" panose="020B0004020202020204" pitchFamily="34" charset="0"/>
                                    </a:rPr>
                                    <m:t>𝑌</m:t>
                                  </m:r>
                                  <m:r>
                                    <a:rPr lang="en-US" i="1" kern="100">
                                      <a:effectLst/>
                                      <a:latin typeface="Cambria Math" panose="02040503050406030204" pitchFamily="18" charset="0"/>
                                      <a:ea typeface="Aptos" panose="020B0004020202020204" pitchFamily="34" charset="0"/>
                                    </a:rPr>
                                    <m:t>=</m:t>
                                  </m:r>
                                  <m:sSub>
                                    <m:sSubPr>
                                      <m:ctrlPr>
                                        <a:rPr lang="en-US" i="1" kern="100">
                                          <a:effectLst/>
                                          <a:latin typeface="Cambria Math" panose="02040503050406030204" pitchFamily="18" charset="0"/>
                                          <a:ea typeface="Aptos" panose="020B0004020202020204" pitchFamily="34" charset="0"/>
                                        </a:rPr>
                                      </m:ctrlPr>
                                    </m:sSubPr>
                                    <m:e>
                                      <m:r>
                                        <a:rPr lang="en-US" i="1" kern="100">
                                          <a:effectLst/>
                                          <a:latin typeface="Cambria Math" panose="02040503050406030204" pitchFamily="18" charset="0"/>
                                          <a:ea typeface="Aptos" panose="020B0004020202020204" pitchFamily="34" charset="0"/>
                                        </a:rPr>
                                        <m:t>𝑚𝑜𝑑𝑒</m:t>
                                      </m:r>
                                    </m:e>
                                    <m:sub>
                                      <m:r>
                                        <a:rPr lang="en-US" i="1" kern="100">
                                          <a:effectLst/>
                                          <a:latin typeface="Cambria Math" panose="02040503050406030204" pitchFamily="18" charset="0"/>
                                          <a:ea typeface="Aptos" panose="020B0004020202020204" pitchFamily="34" charset="0"/>
                                        </a:rPr>
                                        <m:t>𝑖</m:t>
                                      </m:r>
                                    </m:sub>
                                  </m:sSub>
                                  <m:r>
                                    <a:rPr lang="en-US" i="1" kern="100">
                                      <a:effectLst/>
                                      <a:latin typeface="Cambria Math" panose="02040503050406030204" pitchFamily="18" charset="0"/>
                                      <a:ea typeface="Aptos" panose="020B0004020202020204" pitchFamily="34" charset="0"/>
                                    </a:rPr>
                                    <m:t>|</m:t>
                                  </m:r>
                                  <m:r>
                                    <a:rPr lang="en-US" i="1" kern="100">
                                      <a:effectLst/>
                                      <a:latin typeface="Cambria Math" panose="02040503050406030204" pitchFamily="18" charset="0"/>
                                      <a:ea typeface="Aptos" panose="020B0004020202020204" pitchFamily="34" charset="0"/>
                                    </a:rPr>
                                    <m:t>𝑥</m:t>
                                  </m:r>
                                </m:e>
                              </m:d>
                            </m:e>
                          </m:func>
                        </m:e>
                      </m:d>
                      <m:r>
                        <a:rPr lang="en-US" i="1" kern="100">
                          <a:effectLst/>
                          <a:latin typeface="Cambria Math" panose="02040503050406030204" pitchFamily="18" charset="0"/>
                          <a:ea typeface="Aptos" panose="020B0004020202020204" pitchFamily="34" charset="0"/>
                        </a:rPr>
                        <m:t>=</m:t>
                      </m:r>
                      <m:sSub>
                        <m:sSubPr>
                          <m:ctrlPr>
                            <a:rPr lang="en-US" i="1" kern="100">
                              <a:effectLst/>
                              <a:latin typeface="Cambria Math" panose="02040503050406030204" pitchFamily="18" charset="0"/>
                              <a:ea typeface="Aptos" panose="020B0004020202020204" pitchFamily="34" charset="0"/>
                            </a:rPr>
                          </m:ctrlPr>
                        </m:sSubPr>
                        <m:e>
                          <m:r>
                            <a:rPr lang="en-US" i="1" kern="100">
                              <a:effectLst/>
                              <a:latin typeface="Cambria Math" panose="02040503050406030204" pitchFamily="18" charset="0"/>
                              <a:ea typeface="Aptos" panose="020B0004020202020204" pitchFamily="34" charset="0"/>
                            </a:rPr>
                            <m:t>𝛽</m:t>
                          </m:r>
                        </m:e>
                        <m:sub>
                          <m:r>
                            <a:rPr lang="en-US" i="1" kern="100">
                              <a:effectLst/>
                              <a:latin typeface="Cambria Math" panose="02040503050406030204" pitchFamily="18" charset="0"/>
                              <a:ea typeface="Aptos" panose="020B0004020202020204" pitchFamily="34" charset="0"/>
                            </a:rPr>
                            <m:t>𝑖</m:t>
                          </m:r>
                          <m:r>
                            <a:rPr lang="en-US" i="1" kern="100">
                              <a:effectLst/>
                              <a:latin typeface="Cambria Math" panose="02040503050406030204" pitchFamily="18" charset="0"/>
                              <a:ea typeface="Aptos" panose="020B0004020202020204" pitchFamily="34" charset="0"/>
                            </a:rPr>
                            <m:t>.0</m:t>
                          </m:r>
                        </m:sub>
                      </m:sSub>
                      <m:r>
                        <a:rPr lang="en-US" i="1" kern="100">
                          <a:effectLst/>
                          <a:latin typeface="Cambria Math" panose="02040503050406030204" pitchFamily="18" charset="0"/>
                          <a:ea typeface="Aptos" panose="020B0004020202020204" pitchFamily="34" charset="0"/>
                        </a:rPr>
                        <m:t>+</m:t>
                      </m:r>
                      <m:sSub>
                        <m:sSubPr>
                          <m:ctrlPr>
                            <a:rPr lang="en-US" i="1" kern="100">
                              <a:effectLst/>
                              <a:latin typeface="Cambria Math" panose="02040503050406030204" pitchFamily="18" charset="0"/>
                              <a:ea typeface="Aptos" panose="020B0004020202020204" pitchFamily="34" charset="0"/>
                            </a:rPr>
                          </m:ctrlPr>
                        </m:sSubPr>
                        <m:e>
                          <m:r>
                            <a:rPr lang="en-US" i="1" kern="100">
                              <a:effectLst/>
                              <a:latin typeface="Cambria Math" panose="02040503050406030204" pitchFamily="18" charset="0"/>
                              <a:ea typeface="Aptos" panose="020B0004020202020204" pitchFamily="34" charset="0"/>
                            </a:rPr>
                            <m:t>𝛽</m:t>
                          </m:r>
                        </m:e>
                        <m:sub>
                          <m:r>
                            <a:rPr lang="en-US" i="1" kern="100">
                              <a:effectLst/>
                              <a:latin typeface="Cambria Math" panose="02040503050406030204" pitchFamily="18" charset="0"/>
                              <a:ea typeface="Aptos" panose="020B0004020202020204" pitchFamily="34" charset="0"/>
                            </a:rPr>
                            <m:t>𝑖</m:t>
                          </m:r>
                          <m:r>
                            <a:rPr lang="en-US" i="1" kern="100">
                              <a:effectLst/>
                              <a:latin typeface="Cambria Math" panose="02040503050406030204" pitchFamily="18" charset="0"/>
                              <a:ea typeface="Aptos" panose="020B0004020202020204" pitchFamily="34" charset="0"/>
                            </a:rPr>
                            <m:t>.1</m:t>
                          </m:r>
                        </m:sub>
                      </m:sSub>
                      <m:sSub>
                        <m:sSubPr>
                          <m:ctrlPr>
                            <a:rPr lang="en-US" i="1" kern="100">
                              <a:effectLst/>
                              <a:latin typeface="Cambria Math" panose="02040503050406030204" pitchFamily="18" charset="0"/>
                              <a:ea typeface="Aptos" panose="020B0004020202020204" pitchFamily="34" charset="0"/>
                            </a:rPr>
                          </m:ctrlPr>
                        </m:sSubPr>
                        <m:e>
                          <m:r>
                            <a:rPr lang="en-US" i="1" kern="100">
                              <a:effectLst/>
                              <a:latin typeface="Cambria Math" panose="02040503050406030204" pitchFamily="18" charset="0"/>
                              <a:ea typeface="Aptos" panose="020B0004020202020204" pitchFamily="34" charset="0"/>
                            </a:rPr>
                            <m:t>𝑥</m:t>
                          </m:r>
                        </m:e>
                        <m:sub>
                          <m:r>
                            <a:rPr lang="en-US" i="1" kern="100">
                              <a:effectLst/>
                              <a:latin typeface="Cambria Math" panose="02040503050406030204" pitchFamily="18" charset="0"/>
                              <a:ea typeface="Aptos" panose="020B0004020202020204" pitchFamily="34" charset="0"/>
                            </a:rPr>
                            <m:t>1</m:t>
                          </m:r>
                        </m:sub>
                      </m:sSub>
                      <m:r>
                        <a:rPr lang="en-US" i="1" kern="100">
                          <a:effectLst/>
                          <a:latin typeface="Cambria Math" panose="02040503050406030204" pitchFamily="18" charset="0"/>
                          <a:ea typeface="Aptos" panose="020B0004020202020204" pitchFamily="34" charset="0"/>
                        </a:rPr>
                        <m:t>+…+</m:t>
                      </m:r>
                      <m:sSub>
                        <m:sSubPr>
                          <m:ctrlPr>
                            <a:rPr lang="en-US" i="1" kern="100">
                              <a:effectLst/>
                              <a:latin typeface="Cambria Math" panose="02040503050406030204" pitchFamily="18" charset="0"/>
                              <a:ea typeface="Aptos" panose="020B0004020202020204" pitchFamily="34" charset="0"/>
                            </a:rPr>
                          </m:ctrlPr>
                        </m:sSubPr>
                        <m:e>
                          <m:r>
                            <a:rPr lang="en-US" i="1" kern="100">
                              <a:effectLst/>
                              <a:latin typeface="Cambria Math" panose="02040503050406030204" pitchFamily="18" charset="0"/>
                              <a:ea typeface="Aptos" panose="020B0004020202020204" pitchFamily="34" charset="0"/>
                            </a:rPr>
                            <m:t>𝛽</m:t>
                          </m:r>
                        </m:e>
                        <m:sub>
                          <m:r>
                            <a:rPr lang="en-US" i="1" kern="100">
                              <a:effectLst/>
                              <a:latin typeface="Cambria Math" panose="02040503050406030204" pitchFamily="18" charset="0"/>
                              <a:ea typeface="Aptos" panose="020B0004020202020204" pitchFamily="34" charset="0"/>
                            </a:rPr>
                            <m:t>𝑖</m:t>
                          </m:r>
                          <m:r>
                            <a:rPr lang="en-US" i="1" kern="100">
                              <a:effectLst/>
                              <a:latin typeface="Cambria Math" panose="02040503050406030204" pitchFamily="18" charset="0"/>
                              <a:ea typeface="Aptos" panose="020B0004020202020204" pitchFamily="34" charset="0"/>
                            </a:rPr>
                            <m:t>.</m:t>
                          </m:r>
                          <m:r>
                            <a:rPr lang="en-US" i="1" kern="100">
                              <a:effectLst/>
                              <a:latin typeface="Cambria Math" panose="02040503050406030204" pitchFamily="18" charset="0"/>
                              <a:ea typeface="Aptos" panose="020B0004020202020204" pitchFamily="34" charset="0"/>
                            </a:rPr>
                            <m:t>𝑝</m:t>
                          </m:r>
                        </m:sub>
                      </m:sSub>
                      <m:sSub>
                        <m:sSubPr>
                          <m:ctrlPr>
                            <a:rPr lang="en-US" i="1" kern="100">
                              <a:effectLst/>
                              <a:latin typeface="Cambria Math" panose="02040503050406030204" pitchFamily="18" charset="0"/>
                              <a:ea typeface="Aptos" panose="020B0004020202020204" pitchFamily="34" charset="0"/>
                            </a:rPr>
                          </m:ctrlPr>
                        </m:sSubPr>
                        <m:e>
                          <m:r>
                            <a:rPr lang="en-US" i="1" kern="100">
                              <a:effectLst/>
                              <a:latin typeface="Cambria Math" panose="02040503050406030204" pitchFamily="18" charset="0"/>
                              <a:ea typeface="Aptos" panose="020B0004020202020204" pitchFamily="34" charset="0"/>
                            </a:rPr>
                            <m:t>𝑥</m:t>
                          </m:r>
                        </m:e>
                        <m:sub>
                          <m:r>
                            <a:rPr lang="en-US" i="1" kern="100">
                              <a:effectLst/>
                              <a:latin typeface="Cambria Math" panose="02040503050406030204" pitchFamily="18" charset="0"/>
                              <a:ea typeface="Aptos" panose="020B0004020202020204" pitchFamily="34" charset="0"/>
                            </a:rPr>
                            <m:t>𝑝</m:t>
                          </m:r>
                        </m:sub>
                      </m:sSub>
                    </m:oMath>
                  </m:oMathPara>
                </a14:m>
                <a:endParaRPr lang="en-US" kern="100" dirty="0">
                  <a:effectLst/>
                  <a:latin typeface="Times New Roman" panose="02020603050405020304" pitchFamily="18" charset="0"/>
                  <a:ea typeface="Aptos" panose="020B0004020202020204" pitchFamily="34" charset="0"/>
                </a:endParaRPr>
              </a:p>
              <a:p>
                <a:endParaRPr lang="en-US" dirty="0"/>
              </a:p>
              <a:p>
                <a:r>
                  <a:rPr lang="en-US" dirty="0"/>
                  <a:t>Two groups of independent variables</a:t>
                </a:r>
              </a:p>
              <a:p>
                <a:pPr lvl="1"/>
                <a:r>
                  <a:rPr lang="en-US" dirty="0"/>
                  <a:t>Proxy indicators (Model 1)</a:t>
                </a:r>
              </a:p>
              <a:p>
                <a:pPr lvl="2"/>
                <a:r>
                  <a:rPr lang="en-US" b="1" dirty="0"/>
                  <a:t>Mode Access</a:t>
                </a:r>
                <a:r>
                  <a:rPr lang="en-US" dirty="0"/>
                  <a:t>: Sex, Age, Income (&lt;$30K, $30K-&lt;$50K, $50K-&lt;$75K, $75K+), Race (White vs. Person of Color), Urbanicity (Farm, Open Country, Town or City), Home ownership (Own vs. Rent ), Home Type (Single family home vs. multiunit structure)</a:t>
                </a:r>
              </a:p>
              <a:p>
                <a:pPr lvl="2"/>
                <a:r>
                  <a:rPr lang="en-US" b="1" dirty="0"/>
                  <a:t>External Distractions</a:t>
                </a:r>
                <a:r>
                  <a:rPr lang="en-US" dirty="0"/>
                  <a:t>: Marital Status (Married vs. Not married), Kids at home (Any vs. None), Employment Status (Employed vs. Not)</a:t>
                </a:r>
              </a:p>
              <a:p>
                <a:pPr lvl="2"/>
                <a:r>
                  <a:rPr lang="en-US" b="1" dirty="0"/>
                  <a:t>Cognitive and Physical Abilities: </a:t>
                </a:r>
                <a:r>
                  <a:rPr lang="en-US" dirty="0"/>
                  <a:t>Education (HS or less, Some college, BA+)</a:t>
                </a:r>
              </a:p>
              <a:p>
                <a:pPr lvl="2"/>
                <a:r>
                  <a:rPr lang="en-US" b="1" dirty="0"/>
                  <a:t>Trust and Legitimacy: </a:t>
                </a:r>
                <a:r>
                  <a:rPr lang="en-US" dirty="0"/>
                  <a:t>Party ID (Republican, Democrat, Independent)</a:t>
                </a:r>
              </a:p>
              <a:p>
                <a:pPr lvl="1"/>
                <a:endParaRPr lang="en-US" dirty="0"/>
              </a:p>
              <a:p>
                <a:pPr lvl="1"/>
                <a:r>
                  <a:rPr lang="en-US" dirty="0"/>
                  <a:t>Direct indicators (Model 2)</a:t>
                </a:r>
              </a:p>
              <a:p>
                <a:pPr lvl="2"/>
                <a:r>
                  <a:rPr lang="en-US" b="1" dirty="0"/>
                  <a:t>Mode Access: </a:t>
                </a:r>
                <a:r>
                  <a:rPr lang="en-US" dirty="0"/>
                  <a:t>Home broadband (Yes/No), Cellular internet (Yes/No), Own smartphone (Yes/No), Have home landline (Yes/No)</a:t>
                </a:r>
              </a:p>
              <a:p>
                <a:pPr lvl="2"/>
                <a:r>
                  <a:rPr lang="en-US" b="1" dirty="0"/>
                  <a:t>Mode Familiarity: </a:t>
                </a:r>
                <a:r>
                  <a:rPr lang="en-US" dirty="0"/>
                  <a:t>Any days streaming videos; Any days using social media; Any days w/food purchase; Any days w/non-food purchase; Any video conferencing for work; Any video conferencing with friends or family; Never, rarely, or occasionally need help with internet (vs. frequently, all the time, or don’t use at all); Prefer web to do tasks (vs. some other way); Person who typically gets the mail in household (yes/no)</a:t>
                </a:r>
              </a:p>
              <a:p>
                <a:pPr lvl="2"/>
                <a:r>
                  <a:rPr lang="en-US" b="1" dirty="0"/>
                  <a:t>Cognitive and Physical Abilities: </a:t>
                </a:r>
                <a:r>
                  <a:rPr lang="en-US" dirty="0"/>
                  <a:t>Depressive Symptoms (Higher vs. Lower); Has a disability or chronic condition (Yes/No)</a:t>
                </a:r>
              </a:p>
            </p:txBody>
          </p:sp>
        </mc:Choice>
        <mc:Fallback xmlns="">
          <p:sp>
            <p:nvSpPr>
              <p:cNvPr id="3" name="Content Placeholder 2">
                <a:extLst>
                  <a:ext uri="{FF2B5EF4-FFF2-40B4-BE49-F238E27FC236}">
                    <a16:creationId xmlns:a16="http://schemas.microsoft.com/office/drawing/2014/main" id="{92246C7D-E3C1-7B24-EC98-C96E80923151}"/>
                  </a:ext>
                </a:extLst>
              </p:cNvPr>
              <p:cNvSpPr>
                <a:spLocks noGrp="1" noRot="1" noChangeAspect="1" noMove="1" noResize="1" noEditPoints="1" noAdjustHandles="1" noChangeArrowheads="1" noChangeShapeType="1" noTextEdit="1"/>
              </p:cNvSpPr>
              <p:nvPr>
                <p:ph idx="1"/>
              </p:nvPr>
            </p:nvSpPr>
            <p:spPr>
              <a:xfrm>
                <a:off x="0" y="701964"/>
                <a:ext cx="12191999" cy="6086763"/>
              </a:xfrm>
              <a:blipFill>
                <a:blip r:embed="rId2"/>
                <a:stretch>
                  <a:fillRect l="-650" t="-1401" r="-700"/>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3D13F958-F3CE-88EE-82C5-A85777C7815A}"/>
              </a:ext>
            </a:extLst>
          </p:cNvPr>
          <p:cNvSpPr>
            <a:spLocks noGrp="1"/>
          </p:cNvSpPr>
          <p:nvPr>
            <p:ph type="sldNum" sz="quarter" idx="12"/>
          </p:nvPr>
        </p:nvSpPr>
        <p:spPr/>
        <p:txBody>
          <a:bodyPr/>
          <a:lstStyle/>
          <a:p>
            <a:fld id="{F50CB28B-2BE7-493C-A912-81F8CC61DD4C}" type="slidenum">
              <a:rPr lang="en-US" smtClean="0"/>
              <a:t>8</a:t>
            </a:fld>
            <a:endParaRPr lang="en-US"/>
          </a:p>
        </p:txBody>
      </p:sp>
    </p:spTree>
    <p:extLst>
      <p:ext uri="{BB962C8B-B14F-4D97-AF65-F5344CB8AC3E}">
        <p14:creationId xmlns:p14="http://schemas.microsoft.com/office/powerpoint/2010/main" val="1334762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F377D-8059-AFD3-B96C-071B13C68091}"/>
              </a:ext>
            </a:extLst>
          </p:cNvPr>
          <p:cNvSpPr>
            <a:spLocks noGrp="1"/>
          </p:cNvSpPr>
          <p:nvPr>
            <p:ph type="title"/>
          </p:nvPr>
        </p:nvSpPr>
        <p:spPr>
          <a:xfrm>
            <a:off x="314960" y="0"/>
            <a:ext cx="10515600" cy="1325563"/>
          </a:xfrm>
        </p:spPr>
        <p:txBody>
          <a:bodyPr/>
          <a:lstStyle/>
          <a:p>
            <a:r>
              <a:rPr lang="en-US" dirty="0"/>
              <a:t>Analyses</a:t>
            </a:r>
          </a:p>
        </p:txBody>
      </p:sp>
      <p:sp>
        <p:nvSpPr>
          <p:cNvPr id="3" name="Content Placeholder 2">
            <a:extLst>
              <a:ext uri="{FF2B5EF4-FFF2-40B4-BE49-F238E27FC236}">
                <a16:creationId xmlns:a16="http://schemas.microsoft.com/office/drawing/2014/main" id="{5CD9A4EA-9050-24CF-AD39-D4E3124349DE}"/>
              </a:ext>
            </a:extLst>
          </p:cNvPr>
          <p:cNvSpPr>
            <a:spLocks noGrp="1"/>
          </p:cNvSpPr>
          <p:nvPr>
            <p:ph idx="1"/>
          </p:nvPr>
        </p:nvSpPr>
        <p:spPr>
          <a:xfrm>
            <a:off x="314960" y="1073426"/>
            <a:ext cx="11877040" cy="5648049"/>
          </a:xfrm>
        </p:spPr>
        <p:txBody>
          <a:bodyPr>
            <a:normAutofit lnSpcReduction="10000"/>
          </a:bodyPr>
          <a:lstStyle/>
          <a:p>
            <a:r>
              <a:rPr lang="en-US" dirty="0"/>
              <a:t>Missing data in 2022 are multiply imputed and all analyses account for complex survey design in Stata 17.1</a:t>
            </a:r>
          </a:p>
          <a:p>
            <a:endParaRPr lang="en-US" dirty="0"/>
          </a:p>
          <a:p>
            <a:r>
              <a:rPr lang="en-US" dirty="0"/>
              <a:t>Average marginal effects from multinomial logistic regression models predicting mode preference in NASIS 2022 operationalized as:</a:t>
            </a:r>
          </a:p>
          <a:p>
            <a:pPr lvl="1"/>
            <a:r>
              <a:rPr lang="en-US" dirty="0"/>
              <a:t>Interviewer, mail, or web</a:t>
            </a:r>
          </a:p>
          <a:p>
            <a:pPr lvl="1"/>
            <a:r>
              <a:rPr lang="en-US" dirty="0"/>
              <a:t>Interviewer, mail, computer web, mobile web</a:t>
            </a:r>
          </a:p>
          <a:p>
            <a:pPr lvl="1"/>
            <a:endParaRPr lang="en-US" dirty="0"/>
          </a:p>
          <a:p>
            <a:r>
              <a:rPr lang="en-US" dirty="0"/>
              <a:t>Two sets of models</a:t>
            </a:r>
          </a:p>
          <a:p>
            <a:pPr lvl="1"/>
            <a:r>
              <a:rPr lang="en-US" dirty="0"/>
              <a:t>Only using proxy indicators of theoretical concepts</a:t>
            </a:r>
          </a:p>
          <a:p>
            <a:pPr lvl="1"/>
            <a:r>
              <a:rPr lang="en-US" dirty="0"/>
              <a:t>Including both proxy indicators and direct indicators</a:t>
            </a:r>
          </a:p>
          <a:p>
            <a:pPr lvl="1"/>
            <a:endParaRPr lang="en-US" dirty="0"/>
          </a:p>
          <a:p>
            <a:r>
              <a:rPr lang="en-US" dirty="0"/>
              <a:t>Evaluate whether predicted mode preferences using proxy indicators that are commonly available across studies are associated with mode choice (web vs. mail)</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847231E8-E09B-94DB-4209-0D9F1508580B}"/>
              </a:ext>
            </a:extLst>
          </p:cNvPr>
          <p:cNvSpPr>
            <a:spLocks noGrp="1"/>
          </p:cNvSpPr>
          <p:nvPr>
            <p:ph type="sldNum" sz="quarter" idx="12"/>
          </p:nvPr>
        </p:nvSpPr>
        <p:spPr/>
        <p:txBody>
          <a:bodyPr/>
          <a:lstStyle/>
          <a:p>
            <a:fld id="{F50CB28B-2BE7-493C-A912-81F8CC61DD4C}" type="slidenum">
              <a:rPr lang="en-US" smtClean="0"/>
              <a:pPr/>
              <a:t>9</a:t>
            </a:fld>
            <a:endParaRPr lang="en-US"/>
          </a:p>
        </p:txBody>
      </p:sp>
      <p:sp>
        <p:nvSpPr>
          <p:cNvPr id="5" name="Rectangle 4">
            <a:extLst>
              <a:ext uri="{FF2B5EF4-FFF2-40B4-BE49-F238E27FC236}">
                <a16:creationId xmlns:a16="http://schemas.microsoft.com/office/drawing/2014/main" id="{54317015-8B17-35CC-09AB-9A874F2A3BB6}"/>
              </a:ext>
            </a:extLst>
          </p:cNvPr>
          <p:cNvSpPr/>
          <p:nvPr/>
        </p:nvSpPr>
        <p:spPr>
          <a:xfrm>
            <a:off x="8070112" y="3285460"/>
            <a:ext cx="3593804" cy="188196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t>Interpret Average Marginal Effects as the percentage point difference in the probability of the outcome between the focal group and the reference group of the independent variable. </a:t>
            </a:r>
            <a:endParaRPr lang="en-US" dirty="0"/>
          </a:p>
        </p:txBody>
      </p:sp>
    </p:spTree>
    <p:extLst>
      <p:ext uri="{BB962C8B-B14F-4D97-AF65-F5344CB8AC3E}">
        <p14:creationId xmlns:p14="http://schemas.microsoft.com/office/powerpoint/2010/main" val="3899309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7F7F7F"/>
      </a:accent1>
      <a:accent2>
        <a:srgbClr val="000000"/>
      </a:accent2>
      <a:accent3>
        <a:srgbClr val="FF0000"/>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1">
    <a:dk1>
      <a:sysClr val="windowText" lastClr="000000"/>
    </a:dk1>
    <a:lt1>
      <a:sysClr val="window" lastClr="FFFFFF"/>
    </a:lt1>
    <a:dk2>
      <a:srgbClr val="44546A"/>
    </a:dk2>
    <a:lt2>
      <a:srgbClr val="E7E6E6"/>
    </a:lt2>
    <a:accent1>
      <a:srgbClr val="7F7F7F"/>
    </a:accent1>
    <a:accent2>
      <a:srgbClr val="000000"/>
    </a:accent2>
    <a:accent3>
      <a:srgbClr val="FF0000"/>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Custom 1">
    <a:dk1>
      <a:sysClr val="windowText" lastClr="000000"/>
    </a:dk1>
    <a:lt1>
      <a:sysClr val="window" lastClr="FFFFFF"/>
    </a:lt1>
    <a:dk2>
      <a:srgbClr val="44546A"/>
    </a:dk2>
    <a:lt2>
      <a:srgbClr val="E7E6E6"/>
    </a:lt2>
    <a:accent1>
      <a:srgbClr val="7F7F7F"/>
    </a:accent1>
    <a:accent2>
      <a:srgbClr val="000000"/>
    </a:accent2>
    <a:accent3>
      <a:srgbClr val="FF0000"/>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39FFBD129B4424F90691339E55B5A7E" ma:contentTypeVersion="20" ma:contentTypeDescription="Create a new document." ma:contentTypeScope="" ma:versionID="b29d7386760d3ed5692d77b26a8bcca5">
  <xsd:schema xmlns:xsd="http://www.w3.org/2001/XMLSchema" xmlns:xs="http://www.w3.org/2001/XMLSchema" xmlns:p="http://schemas.microsoft.com/office/2006/metadata/properties" xmlns:ns1="http://schemas.microsoft.com/sharepoint/v3" xmlns:ns2="a09baf1e-45c8-4993-a8ef-9209070ee381" xmlns:ns3="440d2437-d853-4db3-bdda-a2b2af628fb2" targetNamespace="http://schemas.microsoft.com/office/2006/metadata/properties" ma:root="true" ma:fieldsID="1d0d142bd0a56e87ada0895bdc35cecf" ns1:_="" ns2:_="" ns3:_="">
    <xsd:import namespace="http://schemas.microsoft.com/sharepoint/v3"/>
    <xsd:import namespace="a09baf1e-45c8-4993-a8ef-9209070ee381"/>
    <xsd:import namespace="440d2437-d853-4db3-bdda-a2b2af628fb2"/>
    <xsd:element name="properties">
      <xsd:complexType>
        <xsd:sequence>
          <xsd:element name="documentManagement">
            <xsd:complexType>
              <xsd:all>
                <xsd:element ref="ns2:SharedWithUsers" minOccurs="0"/>
                <xsd:element ref="ns2:SharedWithDetails" minOccurs="0"/>
                <xsd:element ref="ns1:_ip_UnifiedCompliancePolicyProperties" minOccurs="0"/>
                <xsd:element ref="ns1:_ip_UnifiedCompliancePolicyUIAction" minOccurs="0"/>
                <xsd:element ref="ns3:MediaServiceMetadata" minOccurs="0"/>
                <xsd:element ref="ns3:MediaServiceFastMetadata" minOccurs="0"/>
                <xsd:element ref="ns3:MediaLengthInSeconds"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OCR" minOccurs="0"/>
                <xsd:element ref="ns3:lcf76f155ced4ddcb4097134ff3c332f" minOccurs="0"/>
                <xsd:element ref="ns2:TaxCatchAll"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09baf1e-45c8-4993-a8ef-9209070ee38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d309525f-9825-49e9-9d9c-1d74682eb4ab}" ma:internalName="TaxCatchAll" ma:showField="CatchAllData" ma:web="a09baf1e-45c8-4993-a8ef-9209070ee38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40d2437-d853-4db3-bdda-a2b2af628fb2"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5b4420a8-2ab6-4cc0-9a2f-4ec41633a6c1" ma:termSetId="09814cd3-568e-fe90-9814-8d621ff8fb84" ma:anchorId="fba54fb3-c3e1-fe81-a776-ca4b69148c4d" ma:open="true" ma:isKeyword="false">
      <xsd:complexType>
        <xsd:sequence>
          <xsd:element ref="pc:Terms" minOccurs="0" maxOccurs="1"/>
        </xsd:sequence>
      </xsd:complexType>
    </xsd:element>
    <xsd:element name="MediaServiceLocation" ma:index="25" nillable="true" ma:displayName="Location" ma:internalName="MediaServiceLocation" ma:readOnly="true">
      <xsd:simpleType>
        <xsd:restriction base="dms:Text"/>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AA04658-52F7-4564-9687-D29D91E4E1AD}"/>
</file>

<file path=customXml/itemProps2.xml><?xml version="1.0" encoding="utf-8"?>
<ds:datastoreItem xmlns:ds="http://schemas.openxmlformats.org/officeDocument/2006/customXml" ds:itemID="{010866AA-E10A-4E92-BE20-2D71F4296208}"/>
</file>

<file path=docProps/app.xml><?xml version="1.0" encoding="utf-8"?>
<Properties xmlns="http://schemas.openxmlformats.org/officeDocument/2006/extended-properties" xmlns:vt="http://schemas.openxmlformats.org/officeDocument/2006/docPropsVTypes">
  <TotalTime>3115</TotalTime>
  <Words>3028</Words>
  <Application>Microsoft Office PowerPoint</Application>
  <PresentationFormat>Widescreen</PresentationFormat>
  <Paragraphs>398</Paragraphs>
  <Slides>37</Slides>
  <Notes>10</Notes>
  <HiddenSlides>4</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Aptos</vt:lpstr>
      <vt:lpstr>Arial</vt:lpstr>
      <vt:lpstr>Calibri</vt:lpstr>
      <vt:lpstr>Cambria Math</vt:lpstr>
      <vt:lpstr>Times New Roman</vt:lpstr>
      <vt:lpstr>Office Theme</vt:lpstr>
      <vt:lpstr>Do Young People Still Prefer the Web? Revisiting Predictors of Survey Mode Preference</vt:lpstr>
      <vt:lpstr>What is mode preference?</vt:lpstr>
      <vt:lpstr>Today’s big questions</vt:lpstr>
      <vt:lpstr>Past Research</vt:lpstr>
      <vt:lpstr>Data</vt:lpstr>
      <vt:lpstr>Dependent Variable: Stated Mode Preference</vt:lpstr>
      <vt:lpstr>Data (2)</vt:lpstr>
      <vt:lpstr>Analyses</vt:lpstr>
      <vt:lpstr>Analyses</vt:lpstr>
      <vt:lpstr>Model 1: Proxy Measures Only</vt:lpstr>
      <vt:lpstr>No differences in mode preferences between women and men for any modes other than computer web, which women prefer less than men.</vt:lpstr>
      <vt:lpstr>Older adults prefer mail and don’t prefer the web, and especially don’t prefer mobile. </vt:lpstr>
      <vt:lpstr>Older adults prefer mail and don’t prefer the web, and especially don’t prefer mobile. Younger people are more likely to report preferring web than mail, and among the web, have similar preferences between computer and mobile web. </vt:lpstr>
      <vt:lpstr>The highest income groups are more likely to prefer web than the lowest (&lt;$30K) income group. The highest income group ($75K+) are less likely to prefer mail and more likely to prefer computer web.</vt:lpstr>
      <vt:lpstr>No differences in mode preferences between white adults and people of color, other than for overall web preferences.</vt:lpstr>
      <vt:lpstr>Compared to those who live on a farm, those who live in open country or a town or city are less likely to prefer mail and more likely to prefer web, especially computer web.</vt:lpstr>
      <vt:lpstr>Compared to those with a high school degree or less, those with a BA or higher are more likely to prefer web – including both computer web and mobile web – and less likely to prefer mail. There is no difference between those with some college and high school or less.</vt:lpstr>
      <vt:lpstr>Model 1: Other Proxy Measures</vt:lpstr>
      <vt:lpstr>Model 2: Proxy Measures and Direct Measures</vt:lpstr>
      <vt:lpstr>Having broadband or cellular internet at home is not associated with mode preferences with one exception. Having cellular internet is associated with preferring interviewer-administered modes.</vt:lpstr>
      <vt:lpstr>Having a smartphone is associated with increased preferences for the web, especially computer web, and decreased preferences for mail. Landlines are associated with decreased preferences for interviewer-administered modes, but nothing else.</vt:lpstr>
      <vt:lpstr>Those who made non-food online purchases in the last month are much more likely to prefer web, especially computer web, and less likely to prefer mail.</vt:lpstr>
      <vt:lpstr>Those who never need help using the internet and prefer doing tasks online are much more likely to prefer web, especially computer web, and much less likely to prefer mail or interviewer-administered modes.</vt:lpstr>
      <vt:lpstr>Model 2: Direct Measures of Mode Familiarity</vt:lpstr>
      <vt:lpstr>Those with depressive symptoms are more likely to prefer the web; those with disabilities are more likely to prefer interviewer-administered modes.</vt:lpstr>
      <vt:lpstr>PowerPoint Presentation</vt:lpstr>
      <vt:lpstr>Self-reported mode preferences are clearly related to (and endogenous to) participation mode. Almost nobody who said they preferred interviewer-administered or mail modes participated by web. </vt:lpstr>
      <vt:lpstr>Predicted Probabilities of Mode Preferences</vt:lpstr>
      <vt:lpstr>2022 Web preference deciles from Model 1 are associated with web selection rates, and best at predicting “not web.”</vt:lpstr>
      <vt:lpstr>2023 web preference deciles, using the 2022 Model 1 coefficients, are associated with web selection rates, and best at predicting “not web.”</vt:lpstr>
      <vt:lpstr>Summary </vt:lpstr>
      <vt:lpstr>Limitations and Next Steps</vt:lpstr>
      <vt:lpstr>Thank you!</vt:lpstr>
      <vt:lpstr>No differences in mode preferences between women and men for any modes other than computer web, which women prefer less than men.</vt:lpstr>
      <vt:lpstr>Web preference – and especially computer web preference - increases as income increases. Mail is the primary preferred mode for lower income adults.</vt:lpstr>
      <vt:lpstr>Why revisit mode preferences now?</vt:lpstr>
      <vt:lpstr>PowerPoint Presentation</vt:lpstr>
    </vt:vector>
  </TitlesOfParts>
  <Company>University of Nebraska - Lincoln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Jolene Smyth</dc:creator>
  <cp:lastModifiedBy>Kristen Olson</cp:lastModifiedBy>
  <cp:revision>184</cp:revision>
  <dcterms:created xsi:type="dcterms:W3CDTF">2023-10-19T20:36:02Z</dcterms:created>
  <dcterms:modified xsi:type="dcterms:W3CDTF">2024-07-31T19:49:53Z</dcterms:modified>
</cp:coreProperties>
</file>